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24" r:id="rId2"/>
  </p:sldMasterIdLst>
  <p:notesMasterIdLst>
    <p:notesMasterId r:id="rId68"/>
  </p:notesMasterIdLst>
  <p:sldIdLst>
    <p:sldId id="274" r:id="rId3"/>
    <p:sldId id="265" r:id="rId4"/>
    <p:sldId id="583" r:id="rId5"/>
    <p:sldId id="584" r:id="rId6"/>
    <p:sldId id="585" r:id="rId7"/>
    <p:sldId id="586" r:id="rId8"/>
    <p:sldId id="622" r:id="rId9"/>
    <p:sldId id="587" r:id="rId10"/>
    <p:sldId id="588" r:id="rId11"/>
    <p:sldId id="623" r:id="rId12"/>
    <p:sldId id="624" r:id="rId13"/>
    <p:sldId id="589" r:id="rId14"/>
    <p:sldId id="641" r:id="rId15"/>
    <p:sldId id="642" r:id="rId16"/>
    <p:sldId id="644" r:id="rId17"/>
    <p:sldId id="645" r:id="rId18"/>
    <p:sldId id="646" r:id="rId19"/>
    <p:sldId id="590" r:id="rId20"/>
    <p:sldId id="591" r:id="rId21"/>
    <p:sldId id="594" r:id="rId22"/>
    <p:sldId id="595" r:id="rId23"/>
    <p:sldId id="596" r:id="rId24"/>
    <p:sldId id="597" r:id="rId25"/>
    <p:sldId id="598" r:id="rId26"/>
    <p:sldId id="625" r:id="rId27"/>
    <p:sldId id="627" r:id="rId28"/>
    <p:sldId id="628" r:id="rId29"/>
    <p:sldId id="592" r:id="rId30"/>
    <p:sldId id="593" r:id="rId31"/>
    <p:sldId id="630" r:id="rId32"/>
    <p:sldId id="599" r:id="rId33"/>
    <p:sldId id="600" r:id="rId34"/>
    <p:sldId id="601" r:id="rId35"/>
    <p:sldId id="629" r:id="rId36"/>
    <p:sldId id="602" r:id="rId37"/>
    <p:sldId id="631" r:id="rId38"/>
    <p:sldId id="603" r:id="rId39"/>
    <p:sldId id="632" r:id="rId40"/>
    <p:sldId id="634" r:id="rId41"/>
    <p:sldId id="604" r:id="rId42"/>
    <p:sldId id="636" r:id="rId43"/>
    <p:sldId id="637" r:id="rId44"/>
    <p:sldId id="638" r:id="rId45"/>
    <p:sldId id="635" r:id="rId46"/>
    <p:sldId id="605" r:id="rId47"/>
    <p:sldId id="639" r:id="rId48"/>
    <p:sldId id="640" r:id="rId49"/>
    <p:sldId id="606" r:id="rId50"/>
    <p:sldId id="643" r:id="rId51"/>
    <p:sldId id="607" r:id="rId52"/>
    <p:sldId id="608" r:id="rId53"/>
    <p:sldId id="609" r:id="rId54"/>
    <p:sldId id="610" r:id="rId55"/>
    <p:sldId id="611" r:id="rId56"/>
    <p:sldId id="612" r:id="rId57"/>
    <p:sldId id="266" r:id="rId58"/>
    <p:sldId id="613" r:id="rId59"/>
    <p:sldId id="614" r:id="rId60"/>
    <p:sldId id="615" r:id="rId61"/>
    <p:sldId id="616" r:id="rId62"/>
    <p:sldId id="617" r:id="rId63"/>
    <p:sldId id="618" r:id="rId64"/>
    <p:sldId id="619" r:id="rId65"/>
    <p:sldId id="620" r:id="rId66"/>
    <p:sldId id="64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8273" autoAdjust="0"/>
  </p:normalViewPr>
  <p:slideViewPr>
    <p:cSldViewPr>
      <p:cViewPr>
        <p:scale>
          <a:sx n="98" d="100"/>
          <a:sy n="98" d="100"/>
        </p:scale>
        <p:origin x="-11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431206359502871E-3"/>
          <c:y val="9.3449260157315948E-3"/>
          <c:w val="0.68316682155118236"/>
          <c:h val="0.889175109588238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12"/>
          </c:dPt>
          <c:dPt>
            <c:idx val="2"/>
            <c:bubble3D val="0"/>
            <c:explosion val="7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русские 329</c:v>
                </c:pt>
                <c:pt idx="1">
                  <c:v>татары 260 чел</c:v>
                </c:pt>
                <c:pt idx="2">
                  <c:v>чуваши 13 </c:v>
                </c:pt>
                <c:pt idx="3">
                  <c:v>др. национальности 31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0.52</c:v>
                </c:pt>
                <c:pt idx="1">
                  <c:v>0.41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08817165958899"/>
          <c:y val="0.16787284078501641"/>
          <c:w val="0.32384184936711252"/>
          <c:h val="0.74820434813715697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336819118823755E-2"/>
          <c:y val="5.0378713646162344E-2"/>
          <c:w val="0.57912074904358279"/>
          <c:h val="0.927525203036835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2"/>
              <c:layout>
                <c:manualLayout>
                  <c:x val="0.17000874475355918"/>
                  <c:y val="8.004065376560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ст.Куланга</c:v>
                </c:pt>
                <c:pt idx="1">
                  <c:v>д.Нижняя Куланга</c:v>
                </c:pt>
                <c:pt idx="2">
                  <c:v>д.Беляево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368</c:v>
                </c:pt>
                <c:pt idx="1">
                  <c:v>56</c:v>
                </c:pt>
                <c:pt idx="2">
                  <c:v>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561262544923014"/>
          <c:y val="0.11154682127413727"/>
          <c:w val="0.28542036515721669"/>
          <c:h val="0.45592113885282082"/>
        </c:manualLayout>
      </c:layout>
      <c:overlay val="0"/>
      <c:txPr>
        <a:bodyPr/>
        <a:lstStyle/>
        <a:p>
          <a:pPr>
            <a:defRPr sz="105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Структура земель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229819244292576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148088705099887"/>
          <c:w val="0.86477987421383706"/>
          <c:h val="0.771658981745984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9"/>
          <c:cat>
            <c:strRef>
              <c:f>Лист1!$A$2:$A$4</c:f>
              <c:strCache>
                <c:ptCount val="3"/>
                <c:pt idx="0">
                  <c:v>Земли насел. Пунктов</c:v>
                </c:pt>
                <c:pt idx="1">
                  <c:v>Сельхоз. Земли</c:v>
                </c:pt>
                <c:pt idx="2">
                  <c:v>Земли промышленности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168</c:v>
                </c:pt>
                <c:pt idx="1">
                  <c:v>1327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БЮДЖЕТ </a:t>
          </a:r>
          <a:endParaRPr lang="ru-RU" dirty="0"/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СЕЛЬСКОГО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ПОСЕЛЕНИЯ</a:t>
          </a:r>
          <a:endParaRPr lang="ru-RU" dirty="0"/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</dgm:pt>
    <dgm:pt modelId="{F4A4D427-0CE8-4697-ADBC-A4DF5C33EC1B}" type="pres">
      <dgm:prSet presAssocID="{69805D17-99E4-4363-BA9D-4A08121119D1}" presName="aNode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</dgm:pt>
    <dgm:pt modelId="{7BEB2E70-4D89-4E78-930E-54329F7C48B0}" type="pres">
      <dgm:prSet presAssocID="{81B9803B-27CD-4A1B-8B5D-3AB75D3CCFEE}" presName="aNode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</dgm:pt>
  </dgm:ptLst>
  <dgm:cxnLst>
    <dgm:cxn modelId="{EF75E3A0-B8E0-44E7-A91C-0B7D6137A0A5}" type="presOf" srcId="{69805D17-99E4-4363-BA9D-4A08121119D1}" destId="{F4A4D427-0CE8-4697-ADBC-A4DF5C33EC1B}" srcOrd="0" destOrd="0" presId="urn:microsoft.com/office/officeart/2005/8/layout/pyramid2"/>
    <dgm:cxn modelId="{966953FB-B5CF-4371-B913-89E632773AAF}" type="presOf" srcId="{6E99D224-6DD3-4974-8DC8-D1B2AB53CB2E}" destId="{9F81308B-96CC-4777-A278-EC6EC6B44693}" srcOrd="0" destOrd="0" presId="urn:microsoft.com/office/officeart/2005/8/layout/pyramid2"/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3115444E-008F-41BC-9AF0-3F909CD454D0}" type="presOf" srcId="{5C344F24-611F-4FE9-9C98-535901FFC397}" destId="{943DC08D-56FB-4244-8FDD-4BEA8EA2C134}" srcOrd="0" destOrd="0" presId="urn:microsoft.com/office/officeart/2005/8/layout/pyramid2"/>
    <dgm:cxn modelId="{E6D3FD93-D61F-46B4-ACC8-E0DA47862B0E}" type="presOf" srcId="{81B9803B-27CD-4A1B-8B5D-3AB75D3CCFEE}" destId="{7BEB2E70-4D89-4E78-930E-54329F7C48B0}" srcOrd="0" destOrd="0" presId="urn:microsoft.com/office/officeart/2005/8/layout/pyramid2"/>
    <dgm:cxn modelId="{01B5722E-1DCF-4833-B47E-658E8D8FAE68}" type="presParOf" srcId="{943DC08D-56FB-4244-8FDD-4BEA8EA2C134}" destId="{97DAD186-3E75-42A8-83C2-900FC6522B21}" srcOrd="0" destOrd="0" presId="urn:microsoft.com/office/officeart/2005/8/layout/pyramid2"/>
    <dgm:cxn modelId="{955E9ED6-69CB-42EA-9D46-4F5CFACB3A11}" type="presParOf" srcId="{943DC08D-56FB-4244-8FDD-4BEA8EA2C134}" destId="{4A407765-AC24-48F9-88B3-14DEBAFCDB99}" srcOrd="1" destOrd="0" presId="urn:microsoft.com/office/officeart/2005/8/layout/pyramid2"/>
    <dgm:cxn modelId="{CEE1FE2D-2DB4-4831-B8A6-5D3A9289F2EA}" type="presParOf" srcId="{4A407765-AC24-48F9-88B3-14DEBAFCDB99}" destId="{F4A4D427-0CE8-4697-ADBC-A4DF5C33EC1B}" srcOrd="0" destOrd="0" presId="urn:microsoft.com/office/officeart/2005/8/layout/pyramid2"/>
    <dgm:cxn modelId="{FB52F179-81E6-4729-8B5D-5956F852A71C}" type="presParOf" srcId="{4A407765-AC24-48F9-88B3-14DEBAFCDB99}" destId="{658C979C-7A17-4411-8F0C-03DAA57C72B2}" srcOrd="1" destOrd="0" presId="urn:microsoft.com/office/officeart/2005/8/layout/pyramid2"/>
    <dgm:cxn modelId="{ECB6508A-AE4D-4612-AED0-A5E1A57E98C6}" type="presParOf" srcId="{4A407765-AC24-48F9-88B3-14DEBAFCDB99}" destId="{9F81308B-96CC-4777-A278-EC6EC6B44693}" srcOrd="2" destOrd="0" presId="urn:microsoft.com/office/officeart/2005/8/layout/pyramid2"/>
    <dgm:cxn modelId="{C3B7DF08-3044-4ADC-80B4-2C4D2D9FF4ED}" type="presParOf" srcId="{4A407765-AC24-48F9-88B3-14DEBAFCDB99}" destId="{81EC4A09-A4E1-42F9-AC00-D5F654F2BB8A}" srcOrd="3" destOrd="0" presId="urn:microsoft.com/office/officeart/2005/8/layout/pyramid2"/>
    <dgm:cxn modelId="{6435046A-D50D-4346-B1CD-2769D3C1BDD2}" type="presParOf" srcId="{4A407765-AC24-48F9-88B3-14DEBAFCDB99}" destId="{7BEB2E70-4D89-4E78-930E-54329F7C48B0}" srcOrd="4" destOrd="0" presId="urn:microsoft.com/office/officeart/2005/8/layout/pyramid2"/>
    <dgm:cxn modelId="{EB282328-9876-474B-8D8A-E4D2CFD873D1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714009" y="537257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БЮДЖЕТ </a:t>
          </a:r>
          <a:endParaRPr lang="ru-RU" sz="4000" kern="1200" dirty="0"/>
        </a:p>
      </dsp:txBody>
      <dsp:txXfrm>
        <a:off x="3714009" y="537257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СЕЛЬСКОГО </a:t>
          </a:r>
          <a:endParaRPr lang="ru-RU" sz="40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14009" y="3383495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ПОСЕЛЕНИЯ</a:t>
          </a:r>
          <a:endParaRPr lang="ru-RU" sz="4000" kern="1200" dirty="0"/>
        </a:p>
      </dsp:txBody>
      <dsp:txXfrm>
        <a:off x="3714009" y="3383495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0.1934</cdr:x>
      <cdr:y>0.64083</cdr:y>
    </cdr:from>
    <cdr:to>
      <cdr:x>0.38797</cdr:x>
      <cdr:y>0.68818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1056" y="2900370"/>
          <a:ext cx="785818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1327 га.</a:t>
          </a:r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0.5118</cdr:x>
      <cdr:y>0.29358</cdr:y>
    </cdr:from>
    <cdr:to>
      <cdr:x>0.6006</cdr:x>
      <cdr:y>0.35672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>
          <a:off x="2434994" y="1328734"/>
          <a:ext cx="42252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168 га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0.33033</cdr:x>
      <cdr:y>0.18309</cdr:y>
    </cdr:from>
    <cdr:to>
      <cdr:x>0.45045</cdr:x>
      <cdr:y>0.24623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 flipV="1">
          <a:off x="1571634" y="828668"/>
          <a:ext cx="571503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7 га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488EB-71F0-4DB1-871B-C014A1479B15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6E51-0AC5-440C-A69A-3C60CA288E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9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3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7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869AA2-58D0-43D1-852E-AACBD16F77CB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427504-CF69-4F02-BBAD-F969935FF949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1DA18C-82CB-40E1-973D-AEAF4CA8304C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B04731-4BB3-431A-9A51-772133CCB040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4F8C7C-CBEC-448C-AD6D-E5539647CAE5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3CC75-C191-4CD4-B75B-A30C75882E36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6F8195-847A-489C-AF55-00C2894B9F89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EB53189-EAC7-4CF0-875D-09AC17544213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25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D2CF8B-CB9B-4102-B7EF-70661C8E39C0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0CD734-BE8A-4535-8894-7CC2C2B80030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02ABA2-CD58-478D-9808-91167134C6A4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6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6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3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5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6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2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567881-68AC-4236-9EB7-874B16B9B27B}" type="datetime1">
              <a:rPr lang="ru-RU" smtClean="0"/>
              <a:pPr/>
              <a:t>22.01.2015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857232"/>
            <a:ext cx="5872146" cy="2857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КУЛАНГИНСКОЕ                          СЕЛЬСКОЕ ПОСЕЛЕНИЕ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857232"/>
            <a:ext cx="1559477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604" y="4365103"/>
            <a:ext cx="830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 Главы, Руководителя  Исполнительного </a:t>
            </a:r>
            <a:r>
              <a:rPr lang="ru-RU" sz="2400" b="1" dirty="0">
                <a:latin typeface="Monotype Corsiva" pitchFamily="66" charset="0"/>
              </a:rPr>
              <a:t>комитета </a:t>
            </a:r>
            <a:endParaRPr lang="ru-RU" sz="2400" b="1" dirty="0" smtClean="0"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2014 </a:t>
            </a:r>
            <a:r>
              <a:rPr lang="ru-RU" sz="2400" b="1" dirty="0">
                <a:latin typeface="Monotype Corsiva" pitchFamily="66" charset="0"/>
              </a:rPr>
              <a:t>год и </a:t>
            </a:r>
            <a:r>
              <a:rPr lang="ru-RU" sz="2400" b="1" dirty="0" smtClean="0">
                <a:latin typeface="Monotype Corsiva" pitchFamily="66" charset="0"/>
              </a:rPr>
              <a:t>перспективах  </a:t>
            </a:r>
            <a:r>
              <a:rPr lang="ru-RU" sz="2400" b="1" dirty="0">
                <a:latin typeface="Monotype Corsiva" pitchFamily="66" charset="0"/>
              </a:rPr>
              <a:t>развития на </a:t>
            </a:r>
            <a:r>
              <a:rPr lang="ru-RU" sz="2400" b="1" dirty="0" smtClean="0">
                <a:latin typeface="Monotype Corsiva" pitchFamily="66" charset="0"/>
              </a:rPr>
              <a:t>2015 </a:t>
            </a:r>
            <a:r>
              <a:rPr lang="ru-RU" sz="2400" b="1" dirty="0">
                <a:latin typeface="Monotype Corsiva" pitchFamily="66" charset="0"/>
              </a:rPr>
              <a:t>год»</a:t>
            </a:r>
          </a:p>
          <a:p>
            <a:pPr algn="ctr"/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571480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Республика Татарстан</a:t>
            </a: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Кайбицкий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Имущество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Административное здание СП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ЦКДОН «Ирида»</a:t>
            </a:r>
            <a:endParaRPr lang="ru-RU" dirty="0"/>
          </a:p>
        </p:txBody>
      </p:sp>
      <p:pic>
        <p:nvPicPr>
          <p:cNvPr id="18435" name="Picture 3" descr="C:\Users\Ильсия\Desktop\SAM_4243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Ильсия\Desktop\SAM_15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Земля и муниципальное имущество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Земля для многодетных семей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Участки, на которых не ведется строительство</a:t>
            </a:r>
            <a:endParaRPr lang="ru-RU" dirty="0"/>
          </a:p>
        </p:txBody>
      </p:sp>
      <p:pic>
        <p:nvPicPr>
          <p:cNvPr id="2050" name="Picture 2" descr="H:\DCIM\100PHOTO\SAM_46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051" name="Picture 3" descr="H:\DCIM\100PHOTO\SAM_46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00175"/>
          <a:ext cx="8229600" cy="1928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57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 год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КРС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в </a:t>
                      </a:r>
                      <a:r>
                        <a:rPr lang="ru-RU" dirty="0" err="1" smtClean="0"/>
                        <a:t>том.числе</a:t>
                      </a:r>
                      <a:r>
                        <a:rPr lang="ru-RU" dirty="0" smtClean="0"/>
                        <a:t> коров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Овцы всех пород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Свиньи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3929066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2014 году жителями нашего поселения было взято 9 кредитов ЛПХ на общую сумму 1 млн.775 тыс.руб. </a:t>
            </a:r>
          </a:p>
          <a:p>
            <a:r>
              <a:rPr lang="ru-RU" dirty="0" smtClean="0"/>
              <a:t>С 2006 года, за 8 лет, всего было взято 96 кредитов ЛПХ на общую сумму 17 млн.361. тыс.руб.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1071546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Поголовье скота в личных подворьях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52098"/>
              </p:ext>
            </p:extLst>
          </p:nvPr>
        </p:nvGraphicFramePr>
        <p:xfrm>
          <a:off x="457202" y="1772816"/>
          <a:ext cx="8229595" cy="42484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2297"/>
                <a:gridCol w="370540"/>
                <a:gridCol w="370540"/>
                <a:gridCol w="432297"/>
                <a:gridCol w="370540"/>
                <a:gridCol w="370540"/>
                <a:gridCol w="432297"/>
                <a:gridCol w="494054"/>
                <a:gridCol w="432297"/>
                <a:gridCol w="432297"/>
                <a:gridCol w="432297"/>
                <a:gridCol w="432297"/>
                <a:gridCol w="432297"/>
                <a:gridCol w="432297"/>
                <a:gridCol w="555810"/>
                <a:gridCol w="308783"/>
                <a:gridCol w="432297"/>
                <a:gridCol w="324737"/>
                <a:gridCol w="741081"/>
              </a:tblGrid>
              <a:tr h="33987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Молоко государству и на рынке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Мясо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Картофель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Прочие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сумма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дво-ров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Доход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 1 двор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Реализация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на1 корову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</a:tr>
              <a:tr h="33987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Сумма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Сумма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Сумма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Сумма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9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нач..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месяц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нач.. года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9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213500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4087500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10600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128500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(навоз,яйца,овощи , зелень)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246000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4675500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26415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585" marR="55585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3244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692696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Доходы от реализации  сельскохозяйственной продукции  с личного подсобного хозяйства  по </a:t>
            </a:r>
            <a:r>
              <a:rPr lang="ru-RU" b="1" dirty="0" err="1"/>
              <a:t>Кулангинскому</a:t>
            </a:r>
            <a:r>
              <a:rPr lang="ru-RU" b="1" dirty="0"/>
              <a:t> сельскому поселению на  1 января      2015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21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Наличие техники  на территории </a:t>
            </a:r>
            <a:r>
              <a:rPr lang="ru-RU" dirty="0" err="1"/>
              <a:t>Кулангинского</a:t>
            </a:r>
            <a:r>
              <a:rPr lang="ru-RU" dirty="0"/>
              <a:t> сельского поселения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359238"/>
              </p:ext>
            </p:extLst>
          </p:nvPr>
        </p:nvGraphicFramePr>
        <p:xfrm>
          <a:off x="467545" y="1844826"/>
          <a:ext cx="8280919" cy="4536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015"/>
                <a:gridCol w="2962765"/>
                <a:gridCol w="595292"/>
                <a:gridCol w="2599467"/>
                <a:gridCol w="1597380"/>
              </a:tblGrid>
              <a:tr h="2071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№ п/п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Наименование техники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Ед. измерения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2013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2014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Трактора 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Шт.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Грузовые автомобили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Шт.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Легковые автомобили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Шт.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74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89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мотоблоки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Шт.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ИТОГО 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>
                          <a:effectLst/>
                        </a:rPr>
                        <a:t>108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ru-RU" sz="1400" dirty="0">
                          <a:effectLst/>
                        </a:rPr>
                        <a:t>139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9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КФХ </a:t>
            </a:r>
            <a:r>
              <a:rPr lang="ru-RU" dirty="0" err="1" smtClean="0"/>
              <a:t>Назмиев</a:t>
            </a:r>
            <a:r>
              <a:rPr lang="ru-RU" dirty="0" smtClean="0"/>
              <a:t> Р.А.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ИП Шамсутдинова Л.Т.</a:t>
            </a:r>
            <a:endParaRPr lang="ru-RU" dirty="0"/>
          </a:p>
        </p:txBody>
      </p:sp>
      <p:pic>
        <p:nvPicPr>
          <p:cNvPr id="21506" name="Picture 2" descr="D:\Мои документы\фотоаппарат\SAM_0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Мои документы\фотоаппарат\SAM_00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6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ОАО «</a:t>
            </a:r>
            <a:r>
              <a:rPr lang="ru-RU" dirty="0" err="1" smtClean="0"/>
              <a:t>Казаньзернопродукт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ООО «Алга»</a:t>
            </a:r>
            <a:endParaRPr lang="ru-RU" dirty="0"/>
          </a:p>
        </p:txBody>
      </p:sp>
      <p:pic>
        <p:nvPicPr>
          <p:cNvPr id="22530" name="Picture 2" descr="I:\DCIM\100PHOTO\SAM_3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I:\DCIM\100PHOTO\SAM_36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2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ИП Нурмухамедова Т.Г.</a:t>
            </a:r>
            <a:endParaRPr lang="ru-RU" dirty="0"/>
          </a:p>
        </p:txBody>
      </p:sp>
      <p:pic>
        <p:nvPicPr>
          <p:cNvPr id="23554" name="Picture 2" descr="I:\DCIM\100PHOTO\SAM_3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95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участие на ярмарках</a:t>
            </a:r>
            <a:endParaRPr lang="ru-RU" dirty="0"/>
          </a:p>
        </p:txBody>
      </p:sp>
      <p:pic>
        <p:nvPicPr>
          <p:cNvPr id="1026" name="Picture 2" descr="H:\DCIM\100PHOTO\SAM_3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H:\DCIM\100PHOTO\SAM_38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Контейнерная площадка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Земельный участок для ТБО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Мои документы\фотоаппарат\SAM_0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свалка\SAM_2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176464" cy="44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411316"/>
              </p:ext>
            </p:extLst>
          </p:nvPr>
        </p:nvGraphicFramePr>
        <p:xfrm>
          <a:off x="428596" y="1357298"/>
          <a:ext cx="4575452" cy="3583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и состав населения </a:t>
            </a:r>
            <a:endParaRPr lang="ru-RU" sz="2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740259"/>
              </p:ext>
            </p:extLst>
          </p:nvPr>
        </p:nvGraphicFramePr>
        <p:xfrm>
          <a:off x="4572000" y="1357298"/>
          <a:ext cx="4862344" cy="3799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Несанкционированная свалка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Свалка возле дома</a:t>
            </a:r>
            <a:endParaRPr lang="ru-RU" dirty="0"/>
          </a:p>
        </p:txBody>
      </p:sp>
      <p:pic>
        <p:nvPicPr>
          <p:cNvPr id="2050" name="Picture 2" descr="D:\Мои документы\фотоаппарат\SAM_06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фотоаппарат\SAM_03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20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Побелка столбов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Уборка мусора на улицах поселка </a:t>
            </a:r>
            <a:r>
              <a:rPr lang="ru-RU" dirty="0" err="1" smtClean="0"/>
              <a:t>ст.Куланга</a:t>
            </a:r>
            <a:endParaRPr lang="ru-RU" dirty="0"/>
          </a:p>
        </p:txBody>
      </p:sp>
      <p:pic>
        <p:nvPicPr>
          <p:cNvPr id="3074" name="Picture 2" descr="D:\Мои документы\фотоаппарат\SAM_05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фотоаппарат\SAM_05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03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Очистка дороги от мусора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Озеленение территории</a:t>
            </a:r>
            <a:endParaRPr lang="ru-RU" dirty="0"/>
          </a:p>
        </p:txBody>
      </p:sp>
      <p:pic>
        <p:nvPicPr>
          <p:cNvPr id="4098" name="Picture 2" descr="D:\Мои документы\фотоаппарат\SAM_0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фотоаппарат\SAM_078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47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Озеленение территории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Посадка деревьев</a:t>
            </a:r>
            <a:endParaRPr lang="ru-RU" dirty="0"/>
          </a:p>
        </p:txBody>
      </p:sp>
      <p:pic>
        <p:nvPicPr>
          <p:cNvPr id="5122" name="Picture 2" descr="D:\Мои документы\фотоаппарат\SAM_07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документы\фотоаппарат\SAM_08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23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Обкашивание</a:t>
            </a:r>
            <a:r>
              <a:rPr lang="ru-RU" dirty="0" smtClean="0"/>
              <a:t> дорог</a:t>
            </a:r>
            <a:endParaRPr lang="ru-RU" dirty="0"/>
          </a:p>
        </p:txBody>
      </p:sp>
      <p:pic>
        <p:nvPicPr>
          <p:cNvPr id="6146" name="Picture 2" descr="D:\Мои документы\фотоаппарат\SAM_1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и документы\фотоаппарат\SAM_10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88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1026" name="Picture 2" descr="C:\Users\Ильсия\Desktop\SAM_1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0488" y="147324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Частный трактор</a:t>
            </a:r>
            <a:endParaRPr lang="ru-RU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Средства на Русское кладбище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456829"/>
              </p:ext>
            </p:extLst>
          </p:nvPr>
        </p:nvGraphicFramePr>
        <p:xfrm>
          <a:off x="395535" y="1916825"/>
          <a:ext cx="8352928" cy="4104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Приход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 хозяйство Х 500 руб= 35тыс. 850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сумму 36 тыс. 850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чел.                  200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Остаток денежных средств составляет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тыс 500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чел.                  200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 погребение 6 чел на сумму 5 тыс.500 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         41 тыс.350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418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Средства на Мусульманское кладбище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413213"/>
              </p:ext>
            </p:extLst>
          </p:nvPr>
        </p:nvGraphicFramePr>
        <p:xfrm>
          <a:off x="539551" y="1700810"/>
          <a:ext cx="8280920" cy="4392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Приход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98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На кладбище 7 чел на сумму 6 тыс 500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Купили носилки    14 тыс.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мечеть                       75 тыс. 952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Установили ворота  9 тыс.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в т.ч. от мечетей района 6 тыс 50руб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Перевозка блоков     11 тыс.500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Спонсоры 45 тыс. 625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Вывоз земли     16 тыс.руб.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19 чел на сумму 24тыс. 277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Работа крана по выгрузке сруба 3 тыс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Газ в квартире 1 тыс 831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Документальные расходы 8 тыс. 362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98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Итого:82 тыс. 452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63 тыс. 393 руб.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319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Выборы в Государственный совет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5600" dirty="0" smtClean="0"/>
              <a:t>По нашему СП  в списках значилось  431 избиратель. Приняли участие 429  жителей (99%) . "ЗА" проголосовало -427 избирателей (99,%), "ПРОТИВ"-2 избирателя (0,5%). 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за «ЕДИНУЮ РОССИЮ» отдали свои голоса 84,2 % , по нашему району 98,38% наших избирателей.</a:t>
            </a:r>
          </a:p>
          <a:p>
            <a:endParaRPr lang="ru-RU" dirty="0"/>
          </a:p>
        </p:txBody>
      </p:sp>
      <p:pic>
        <p:nvPicPr>
          <p:cNvPr id="2051" name="Picture 3" descr="H:\DCIM\100PHOTO\SAM_376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2052" name="Picture 4" descr="H:\DCIM\100PHOTO\SAM_3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Референдум состоялся!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Избиратели голосуют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Предполагаемый расход средств самообложения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1.Контейнерные площадки 2 шт.-14800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2.Хоз. помещения 2 шт. -93 тыс. 200 руб.</a:t>
            </a:r>
          </a:p>
          <a:p>
            <a:r>
              <a:rPr lang="ru-RU" dirty="0"/>
              <a:t>3.Татарское кладбище – 159 тыс.  704 руб.</a:t>
            </a:r>
          </a:p>
          <a:p>
            <a:r>
              <a:rPr lang="ru-RU" dirty="0"/>
              <a:t>4. Русское кладбище – 174 тыс.503 руб.</a:t>
            </a:r>
          </a:p>
          <a:p>
            <a:r>
              <a:rPr lang="ru-RU" dirty="0"/>
              <a:t> 5.Вырубка деревьев на русском </a:t>
            </a:r>
            <a:endParaRPr lang="ru-RU" dirty="0" smtClean="0"/>
          </a:p>
          <a:p>
            <a:r>
              <a:rPr lang="ru-RU" dirty="0" smtClean="0"/>
              <a:t>кладбище </a:t>
            </a:r>
            <a:r>
              <a:rPr lang="ru-RU" dirty="0"/>
              <a:t>– 20 тыс. руб.</a:t>
            </a:r>
          </a:p>
          <a:p>
            <a:r>
              <a:rPr lang="ru-RU" dirty="0"/>
              <a:t>                                                     -------------------</a:t>
            </a:r>
          </a:p>
          <a:p>
            <a:r>
              <a:rPr lang="ru-RU" dirty="0"/>
              <a:t>                              </a:t>
            </a:r>
            <a:r>
              <a:rPr lang="ru-RU" dirty="0" smtClean="0"/>
              <a:t>            </a:t>
            </a:r>
            <a:r>
              <a:rPr lang="ru-RU" dirty="0"/>
              <a:t>462 тыс. 207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За работу 30%        </a:t>
            </a:r>
            <a:r>
              <a:rPr lang="ru-RU" dirty="0" smtClean="0"/>
              <a:t>         </a:t>
            </a:r>
            <a:r>
              <a:rPr lang="ru-RU" dirty="0"/>
              <a:t>132 тыс.662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Оставшуюся часть средств планируем использовать на строительство фундамента часовни.</a:t>
            </a:r>
          </a:p>
          <a:p>
            <a:r>
              <a:rPr lang="ru-RU" dirty="0" smtClean="0"/>
              <a:t>433 жителя Х 500 руб.=  216 тыс.500 руб.</a:t>
            </a:r>
          </a:p>
          <a:p>
            <a:r>
              <a:rPr lang="ru-RU" dirty="0" smtClean="0"/>
              <a:t>216500 </a:t>
            </a:r>
            <a:r>
              <a:rPr lang="ru-RU" dirty="0" err="1" smtClean="0"/>
              <a:t>руб</a:t>
            </a:r>
            <a:r>
              <a:rPr lang="ru-RU" dirty="0" smtClean="0"/>
              <a:t> Х 4 = 866 тыс. руб. из </a:t>
            </a:r>
            <a:r>
              <a:rPr lang="ru-RU" dirty="0" err="1" smtClean="0"/>
              <a:t>Респ.бюджета</a:t>
            </a:r>
            <a:endParaRPr lang="ru-RU" dirty="0" smtClean="0"/>
          </a:p>
          <a:p>
            <a:r>
              <a:rPr lang="ru-RU" dirty="0" smtClean="0"/>
              <a:t>ИТОГО сумма с/обл.  =   1 млн.82 тыс. 500 руб.</a:t>
            </a:r>
          </a:p>
          <a:p>
            <a:r>
              <a:rPr lang="ru-RU" dirty="0" smtClean="0"/>
              <a:t>Собрано:  339 чел Х 500 р.=  169 </a:t>
            </a:r>
            <a:r>
              <a:rPr lang="ru-RU" dirty="0" err="1" smtClean="0"/>
              <a:t>тыс</a:t>
            </a:r>
            <a:r>
              <a:rPr lang="ru-RU" dirty="0" smtClean="0"/>
              <a:t> 500 </a:t>
            </a:r>
            <a:r>
              <a:rPr lang="ru-RU" dirty="0" err="1" smtClean="0"/>
              <a:t>руб</a:t>
            </a:r>
            <a:endParaRPr lang="ru-RU" dirty="0" smtClean="0"/>
          </a:p>
          <a:p>
            <a:r>
              <a:rPr lang="ru-RU" dirty="0" smtClean="0"/>
              <a:t>Осталось собрать 94 чел. = 47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20" name="Picture 4" descr="I:\DCIM\100PHOTO\SAM_37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3000372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2012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2013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2014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родилось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умерло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родилось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умерло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родилось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умерло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Д.Беляево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Д.Нижняя </a:t>
                      </a:r>
                      <a:r>
                        <a:rPr lang="ru-RU" sz="1400" dirty="0" err="1" smtClean="0"/>
                        <a:t>Куланга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П.ж/</a:t>
                      </a:r>
                      <a:r>
                        <a:rPr lang="ru-RU" sz="1400" dirty="0" err="1" smtClean="0"/>
                        <a:t>д.ст.Куланга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Демографическая ситуация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1000108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857232"/>
            <a:ext cx="850112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</a:rPr>
              <a:t>Общая численность населения в сельском поселении в 2014 году составила 633 человека.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</a:rPr>
              <a:t> Родилось в 2014 году 2 малыша и 1 ребенок  за пределами поселения ( 1 девочка и 2 мальчика) , умерло 5 чел (две женщины и трое мужчин).  Выбыло 6 чел, прибыло 9 чел.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</a:rPr>
              <a:t>Было 2 расторжения брака, заключения браков не было. Хочу отметить , что заключений браков не было с 2009 года, хотя имеются семейные пары проживающие на территории  поселения без регистрации.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 CY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 CY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</a:rPr>
              <a:t>Динамика рождаемости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 CY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референдума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Вырубка деревьев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На Русском кладбище</a:t>
            </a:r>
            <a:endParaRPr lang="ru-RU" dirty="0"/>
          </a:p>
        </p:txBody>
      </p:sp>
      <p:pic>
        <p:nvPicPr>
          <p:cNvPr id="4098" name="Picture 2" descr="I:\DCIM\100PHOTO\SAM_4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DCIM\100PHOTO\SAM_45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8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референдума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Площадка для мусора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Русское кладбище </a:t>
            </a:r>
            <a:r>
              <a:rPr lang="ru-RU" dirty="0" err="1" smtClean="0"/>
              <a:t>д.Беляево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C:\Users\Ильсия\Desktop\референдум\Расход средств самообложения\контейн.площадки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9" y="2174875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льсия\Desktop\референдум\Расход средств самообложения\русское кладбище 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34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Вопросы референдума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Татарское кладбище </a:t>
            </a:r>
            <a:r>
              <a:rPr lang="ru-RU" dirty="0" err="1" smtClean="0"/>
              <a:t>ст.Куланга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Хоз. Постройки</a:t>
            </a:r>
          </a:p>
          <a:p>
            <a:endParaRPr lang="ru-RU" dirty="0"/>
          </a:p>
        </p:txBody>
      </p:sp>
      <p:pic>
        <p:nvPicPr>
          <p:cNvPr id="8194" name="Picture 2" descr="C:\Users\Ильсия\Desktop\референдум\Расход средств самообложения\татарское кладбище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9" y="2174875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льсия\Desktop\референдум\Расход средств самообложения\хоз.помещение 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8" y="2174875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31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референдума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Ограждение Татарского кладбища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Место строительства часовни</a:t>
            </a:r>
          </a:p>
          <a:p>
            <a:endParaRPr lang="ru-RU" dirty="0"/>
          </a:p>
        </p:txBody>
      </p:sp>
      <p:pic>
        <p:nvPicPr>
          <p:cNvPr id="10242" name="Picture 2" descr="D:\Мои документы\фотоаппарат\SAM_01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и документы\фотоаппарат\SAM_01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679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Списки жителей не оплатившие налог самообложения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>
            <a:noAutofit/>
          </a:bodyPr>
          <a:lstStyle/>
          <a:p>
            <a:r>
              <a:rPr lang="ru-RU" sz="1100" b="1" dirty="0"/>
              <a:t>Д. Беляево</a:t>
            </a:r>
            <a:endParaRPr lang="ru-RU" sz="1100" dirty="0"/>
          </a:p>
          <a:p>
            <a:r>
              <a:rPr lang="ru-RU" sz="1100" dirty="0"/>
              <a:t>1 </a:t>
            </a:r>
            <a:r>
              <a:rPr lang="ru-RU" sz="1100" dirty="0" err="1"/>
              <a:t>Клишев</a:t>
            </a:r>
            <a:r>
              <a:rPr lang="ru-RU" sz="1100" dirty="0"/>
              <a:t> Андрей Николаевич</a:t>
            </a:r>
          </a:p>
          <a:p>
            <a:r>
              <a:rPr lang="ru-RU" sz="1100" dirty="0"/>
              <a:t>2 Ефимова Альбина Григорьевна </a:t>
            </a:r>
          </a:p>
          <a:p>
            <a:r>
              <a:rPr lang="ru-RU" sz="1100" dirty="0"/>
              <a:t>3 Киселев Владимир Васильевич </a:t>
            </a:r>
          </a:p>
          <a:p>
            <a:r>
              <a:rPr lang="ru-RU" sz="1100" dirty="0"/>
              <a:t>4Корзаков Сергей Константинович </a:t>
            </a:r>
          </a:p>
          <a:p>
            <a:r>
              <a:rPr lang="ru-RU" sz="1100" dirty="0"/>
              <a:t>5 </a:t>
            </a:r>
            <a:r>
              <a:rPr lang="ru-RU" sz="1100" dirty="0" err="1"/>
              <a:t>Гусинников</a:t>
            </a:r>
            <a:r>
              <a:rPr lang="ru-RU" sz="1100" dirty="0"/>
              <a:t> Сергей Иванович </a:t>
            </a:r>
          </a:p>
          <a:p>
            <a:r>
              <a:rPr lang="ru-RU" sz="1100" dirty="0"/>
              <a:t>6 </a:t>
            </a:r>
            <a:r>
              <a:rPr lang="ru-RU" sz="1100" dirty="0" err="1"/>
              <a:t>Клишев</a:t>
            </a:r>
            <a:r>
              <a:rPr lang="ru-RU" sz="1100" dirty="0"/>
              <a:t> Евгений Николаевич</a:t>
            </a:r>
          </a:p>
          <a:p>
            <a:r>
              <a:rPr lang="ru-RU" sz="1100" dirty="0"/>
              <a:t>7 </a:t>
            </a:r>
            <a:r>
              <a:rPr lang="ru-RU" sz="1100" dirty="0" err="1"/>
              <a:t>Клишев</a:t>
            </a:r>
            <a:r>
              <a:rPr lang="ru-RU" sz="1100" dirty="0"/>
              <a:t> Николай Александрович</a:t>
            </a:r>
          </a:p>
          <a:p>
            <a:r>
              <a:rPr lang="ru-RU" sz="1100" dirty="0"/>
              <a:t>8 </a:t>
            </a:r>
            <a:r>
              <a:rPr lang="ru-RU" sz="1100" dirty="0" err="1"/>
              <a:t>Пыжов</a:t>
            </a:r>
            <a:r>
              <a:rPr lang="ru-RU" sz="1100" dirty="0"/>
              <a:t> Иван Матвеевич </a:t>
            </a:r>
          </a:p>
          <a:p>
            <a:r>
              <a:rPr lang="ru-RU" sz="1100" dirty="0"/>
              <a:t>9Шувалов Владимир Альбертович </a:t>
            </a:r>
          </a:p>
          <a:p>
            <a:r>
              <a:rPr lang="ru-RU" sz="1100" dirty="0"/>
              <a:t>10 Шувалова Татьяна Владимировна </a:t>
            </a:r>
          </a:p>
          <a:p>
            <a:r>
              <a:rPr lang="ru-RU" sz="1100" dirty="0"/>
              <a:t>11 Анисимова Людмила Александровна </a:t>
            </a:r>
          </a:p>
          <a:p>
            <a:r>
              <a:rPr lang="ru-RU" sz="1100" dirty="0"/>
              <a:t>12 Анисимов Николай Юрьевич</a:t>
            </a:r>
          </a:p>
          <a:p>
            <a:r>
              <a:rPr lang="ru-RU" sz="1100" dirty="0"/>
              <a:t>13 Тарасова Зоя Александровна</a:t>
            </a:r>
          </a:p>
          <a:p>
            <a:r>
              <a:rPr lang="ru-RU" sz="1100" dirty="0"/>
              <a:t>14 Тарасов Александр Николаевич </a:t>
            </a:r>
          </a:p>
          <a:p>
            <a:r>
              <a:rPr lang="ru-RU" sz="1100" dirty="0"/>
              <a:t>15 </a:t>
            </a:r>
            <a:r>
              <a:rPr lang="ru-RU" sz="1100" dirty="0" err="1"/>
              <a:t>Бикчентаева</a:t>
            </a:r>
            <a:r>
              <a:rPr lang="ru-RU" sz="1100" dirty="0"/>
              <a:t> Лидия </a:t>
            </a:r>
            <a:r>
              <a:rPr lang="ru-RU" sz="1100" dirty="0" err="1"/>
              <a:t>Генадьевна</a:t>
            </a:r>
            <a:r>
              <a:rPr lang="ru-RU" sz="1100" dirty="0"/>
              <a:t> </a:t>
            </a:r>
          </a:p>
          <a:p>
            <a:r>
              <a:rPr lang="ru-RU" sz="1100" dirty="0"/>
              <a:t>                                      </a:t>
            </a:r>
            <a:r>
              <a:rPr lang="ru-RU" sz="1100" dirty="0" err="1"/>
              <a:t>Пос.жд.ст</a:t>
            </a:r>
            <a:r>
              <a:rPr lang="ru-RU" sz="1100" dirty="0"/>
              <a:t>. </a:t>
            </a:r>
            <a:r>
              <a:rPr lang="ru-RU" sz="1100" dirty="0" err="1"/>
              <a:t>Куланга</a:t>
            </a:r>
            <a:r>
              <a:rPr lang="ru-RU" sz="1100" dirty="0"/>
              <a:t> </a:t>
            </a:r>
          </a:p>
          <a:p>
            <a:r>
              <a:rPr lang="ru-RU" sz="1100" dirty="0"/>
              <a:t>1 Царьков Владимир Николаевич</a:t>
            </a:r>
          </a:p>
          <a:p>
            <a:r>
              <a:rPr lang="ru-RU" sz="1100" dirty="0"/>
              <a:t>2 </a:t>
            </a:r>
            <a:r>
              <a:rPr lang="ru-RU" sz="1100" dirty="0" err="1"/>
              <a:t>Сиразидинова</a:t>
            </a:r>
            <a:r>
              <a:rPr lang="ru-RU" sz="1100" dirty="0"/>
              <a:t> Марина Сергеевна </a:t>
            </a:r>
          </a:p>
          <a:p>
            <a:r>
              <a:rPr lang="ru-RU" sz="1100" dirty="0"/>
              <a:t>3 Тарасов Евгений </a:t>
            </a:r>
            <a:r>
              <a:rPr lang="ru-RU" sz="1100" dirty="0" err="1"/>
              <a:t>Викторвич</a:t>
            </a:r>
            <a:endParaRPr lang="ru-RU" sz="1100" dirty="0"/>
          </a:p>
          <a:p>
            <a:r>
              <a:rPr lang="ru-RU" sz="1100" dirty="0"/>
              <a:t>4 Тарасов Николай Викторович </a:t>
            </a:r>
          </a:p>
          <a:p>
            <a:r>
              <a:rPr lang="ru-RU" sz="1100" dirty="0"/>
              <a:t>5 Шамсутдинова </a:t>
            </a:r>
            <a:r>
              <a:rPr lang="ru-RU" sz="1100" dirty="0" err="1"/>
              <a:t>Айсылу</a:t>
            </a:r>
            <a:r>
              <a:rPr lang="ru-RU" sz="1100" dirty="0"/>
              <a:t>  </a:t>
            </a:r>
            <a:r>
              <a:rPr lang="ru-RU" sz="1100" dirty="0" err="1"/>
              <a:t>Рафилевна</a:t>
            </a:r>
            <a:r>
              <a:rPr lang="ru-RU" sz="1100" dirty="0"/>
              <a:t> </a:t>
            </a:r>
          </a:p>
          <a:p>
            <a:r>
              <a:rPr lang="ru-RU" sz="1100" dirty="0"/>
              <a:t>6  Шамсутдинов </a:t>
            </a:r>
            <a:r>
              <a:rPr lang="ru-RU" sz="1100" dirty="0" err="1"/>
              <a:t>Рафиль</a:t>
            </a:r>
            <a:r>
              <a:rPr lang="ru-RU" sz="1100" dirty="0"/>
              <a:t> </a:t>
            </a:r>
            <a:r>
              <a:rPr lang="ru-RU" sz="1100" dirty="0" err="1"/>
              <a:t>Рифгатович</a:t>
            </a:r>
            <a:r>
              <a:rPr lang="ru-RU" sz="1100" dirty="0"/>
              <a:t> </a:t>
            </a:r>
          </a:p>
          <a:p>
            <a:r>
              <a:rPr lang="ru-RU" sz="1100" dirty="0"/>
              <a:t>7 Шамсутдинова Лилия </a:t>
            </a:r>
            <a:r>
              <a:rPr lang="ru-RU" sz="1100" dirty="0" err="1"/>
              <a:t>Талгатовна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8 Сафиуллин </a:t>
            </a:r>
            <a:r>
              <a:rPr lang="ru-RU" sz="1100" dirty="0" err="1"/>
              <a:t>Рамиль</a:t>
            </a:r>
            <a:r>
              <a:rPr lang="ru-RU" sz="1100" dirty="0"/>
              <a:t> </a:t>
            </a:r>
            <a:r>
              <a:rPr lang="ru-RU" sz="1100" dirty="0" err="1"/>
              <a:t>Сабахович</a:t>
            </a:r>
            <a:r>
              <a:rPr lang="ru-RU" sz="1100" dirty="0"/>
              <a:t> </a:t>
            </a:r>
          </a:p>
          <a:p>
            <a:endParaRPr lang="ru-RU" sz="11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>
            <a:noAutofit/>
          </a:bodyPr>
          <a:lstStyle/>
          <a:p>
            <a:r>
              <a:rPr lang="ru-RU" sz="1100" dirty="0"/>
              <a:t>9 Сафиуллин </a:t>
            </a:r>
            <a:r>
              <a:rPr lang="ru-RU" sz="1100" dirty="0" err="1"/>
              <a:t>Реназ</a:t>
            </a:r>
            <a:r>
              <a:rPr lang="ru-RU" sz="1100" dirty="0"/>
              <a:t> </a:t>
            </a:r>
            <a:r>
              <a:rPr lang="ru-RU" sz="1100" dirty="0" err="1"/>
              <a:t>Рамилевич</a:t>
            </a:r>
            <a:r>
              <a:rPr lang="ru-RU" sz="1100" dirty="0"/>
              <a:t> </a:t>
            </a:r>
          </a:p>
          <a:p>
            <a:r>
              <a:rPr lang="ru-RU" sz="1100" dirty="0"/>
              <a:t>10 Сафиуллина  </a:t>
            </a:r>
            <a:r>
              <a:rPr lang="ru-RU" sz="1100" dirty="0" err="1"/>
              <a:t>Гульгна</a:t>
            </a:r>
            <a:r>
              <a:rPr lang="ru-RU" sz="1100" dirty="0"/>
              <a:t> </a:t>
            </a:r>
            <a:r>
              <a:rPr lang="ru-RU" sz="1100" dirty="0" err="1"/>
              <a:t>Талгатовна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11 </a:t>
            </a:r>
            <a:r>
              <a:rPr lang="ru-RU" sz="1100" dirty="0" err="1"/>
              <a:t>Халикова</a:t>
            </a:r>
            <a:r>
              <a:rPr lang="ru-RU" sz="1100" dirty="0"/>
              <a:t> </a:t>
            </a:r>
            <a:r>
              <a:rPr lang="ru-RU" sz="1100" dirty="0" err="1"/>
              <a:t>Зухра</a:t>
            </a:r>
            <a:r>
              <a:rPr lang="ru-RU" sz="1100" dirty="0"/>
              <a:t> </a:t>
            </a:r>
            <a:r>
              <a:rPr lang="ru-RU" sz="1100" dirty="0" err="1"/>
              <a:t>Рафкатовна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12 </a:t>
            </a:r>
            <a:r>
              <a:rPr lang="ru-RU" sz="1100" dirty="0" err="1"/>
              <a:t>Халиков</a:t>
            </a:r>
            <a:r>
              <a:rPr lang="ru-RU" sz="1100" dirty="0"/>
              <a:t> Артур  </a:t>
            </a:r>
            <a:r>
              <a:rPr lang="ru-RU" sz="1100" dirty="0" err="1"/>
              <a:t>Наилевич</a:t>
            </a:r>
            <a:r>
              <a:rPr lang="ru-RU" sz="1100" dirty="0"/>
              <a:t> </a:t>
            </a:r>
          </a:p>
          <a:p>
            <a:r>
              <a:rPr lang="ru-RU" sz="1100" dirty="0"/>
              <a:t>13 </a:t>
            </a:r>
            <a:r>
              <a:rPr lang="ru-RU" sz="1100" dirty="0" err="1"/>
              <a:t>Гилева</a:t>
            </a:r>
            <a:r>
              <a:rPr lang="ru-RU" sz="1100" dirty="0"/>
              <a:t> Любовь Павловна </a:t>
            </a:r>
          </a:p>
          <a:p>
            <a:r>
              <a:rPr lang="ru-RU" sz="1100" dirty="0"/>
              <a:t>14 Ганиева Светлана Ивановна </a:t>
            </a:r>
          </a:p>
          <a:p>
            <a:r>
              <a:rPr lang="ru-RU" sz="1100" dirty="0"/>
              <a:t>15 </a:t>
            </a:r>
            <a:r>
              <a:rPr lang="ru-RU" sz="1100" dirty="0" err="1"/>
              <a:t>Бадулина</a:t>
            </a:r>
            <a:r>
              <a:rPr lang="ru-RU" sz="1100" dirty="0"/>
              <a:t> Регина  Анатольевна </a:t>
            </a:r>
          </a:p>
          <a:p>
            <a:r>
              <a:rPr lang="ru-RU" sz="1100" dirty="0"/>
              <a:t>16  </a:t>
            </a:r>
            <a:r>
              <a:rPr lang="ru-RU" sz="1100" dirty="0" err="1"/>
              <a:t>Бадулина</a:t>
            </a:r>
            <a:r>
              <a:rPr lang="ru-RU" sz="1100" dirty="0"/>
              <a:t> Розалия </a:t>
            </a:r>
            <a:r>
              <a:rPr lang="ru-RU" sz="1100" dirty="0" err="1"/>
              <a:t>Бургановна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17   Козлов  Вячеслав Александрович</a:t>
            </a:r>
          </a:p>
          <a:p>
            <a:r>
              <a:rPr lang="ru-RU" sz="1100" dirty="0"/>
              <a:t>18 Козлов Евгений Александрович</a:t>
            </a:r>
          </a:p>
          <a:p>
            <a:r>
              <a:rPr lang="ru-RU" sz="1100" dirty="0"/>
              <a:t>19 Козлов Сергей Александрович </a:t>
            </a:r>
          </a:p>
          <a:p>
            <a:r>
              <a:rPr lang="ru-RU" sz="1100" dirty="0"/>
              <a:t>20 </a:t>
            </a:r>
            <a:r>
              <a:rPr lang="ru-RU" sz="1100" dirty="0" err="1"/>
              <a:t>Тухбатуллин</a:t>
            </a:r>
            <a:r>
              <a:rPr lang="ru-RU" sz="1100" dirty="0"/>
              <a:t> Наиль </a:t>
            </a:r>
            <a:r>
              <a:rPr lang="ru-RU" sz="1100" dirty="0" err="1"/>
              <a:t>Мансурович</a:t>
            </a:r>
            <a:r>
              <a:rPr lang="ru-RU" sz="1100" dirty="0"/>
              <a:t> </a:t>
            </a:r>
          </a:p>
          <a:p>
            <a:r>
              <a:rPr lang="ru-RU" sz="1100" dirty="0"/>
              <a:t>21 Зайцев Александр Николаевич </a:t>
            </a:r>
          </a:p>
          <a:p>
            <a:r>
              <a:rPr lang="ru-RU" sz="1100" dirty="0"/>
              <a:t>21 Зайцев Артур Александрович </a:t>
            </a:r>
          </a:p>
          <a:p>
            <a:r>
              <a:rPr lang="ru-RU" sz="1100" dirty="0"/>
              <a:t>22 Зайцева Рима  Петровна </a:t>
            </a:r>
          </a:p>
          <a:p>
            <a:r>
              <a:rPr lang="ru-RU" sz="1100" dirty="0"/>
              <a:t>23 Зайцев Николай Петрович </a:t>
            </a:r>
          </a:p>
          <a:p>
            <a:r>
              <a:rPr lang="ru-RU" sz="1100" dirty="0"/>
              <a:t>24 </a:t>
            </a:r>
            <a:r>
              <a:rPr lang="ru-RU" sz="1100" dirty="0" err="1"/>
              <a:t>Гусинников</a:t>
            </a:r>
            <a:r>
              <a:rPr lang="ru-RU" sz="1100" dirty="0"/>
              <a:t> Валерий Иванович</a:t>
            </a:r>
          </a:p>
          <a:p>
            <a:r>
              <a:rPr lang="ru-RU" sz="1100" dirty="0"/>
              <a:t>25  </a:t>
            </a:r>
            <a:r>
              <a:rPr lang="ru-RU" sz="1100" dirty="0" err="1"/>
              <a:t>Гусинникова</a:t>
            </a:r>
            <a:r>
              <a:rPr lang="ru-RU" sz="1100" dirty="0"/>
              <a:t> Валерия Валерьевна</a:t>
            </a:r>
          </a:p>
          <a:p>
            <a:r>
              <a:rPr lang="ru-RU" sz="1100" dirty="0"/>
              <a:t>26 </a:t>
            </a:r>
            <a:r>
              <a:rPr lang="ru-RU" sz="1100" dirty="0" err="1"/>
              <a:t>Сиразидинов</a:t>
            </a:r>
            <a:r>
              <a:rPr lang="ru-RU" sz="1100" dirty="0"/>
              <a:t> </a:t>
            </a:r>
            <a:r>
              <a:rPr lang="ru-RU" sz="1100" dirty="0" err="1"/>
              <a:t>Рафаиль</a:t>
            </a:r>
            <a:r>
              <a:rPr lang="ru-RU" sz="1100" dirty="0"/>
              <a:t> </a:t>
            </a:r>
            <a:r>
              <a:rPr lang="ru-RU" sz="1100" dirty="0" err="1"/>
              <a:t>Бурханович</a:t>
            </a:r>
            <a:r>
              <a:rPr lang="ru-RU" sz="1100" dirty="0"/>
              <a:t> </a:t>
            </a:r>
          </a:p>
          <a:p>
            <a:r>
              <a:rPr lang="ru-RU" sz="1100" dirty="0"/>
              <a:t>27 </a:t>
            </a:r>
            <a:r>
              <a:rPr lang="ru-RU" sz="1100" dirty="0" err="1"/>
              <a:t>Набиуллина</a:t>
            </a:r>
            <a:r>
              <a:rPr lang="ru-RU" sz="1100" dirty="0"/>
              <a:t> Валентина Владимировна </a:t>
            </a:r>
          </a:p>
          <a:p>
            <a:r>
              <a:rPr lang="ru-RU" sz="1100" dirty="0"/>
              <a:t>28 </a:t>
            </a:r>
            <a:r>
              <a:rPr lang="ru-RU" sz="1100" dirty="0" err="1"/>
              <a:t>Садреева</a:t>
            </a:r>
            <a:r>
              <a:rPr lang="ru-RU" sz="1100" dirty="0"/>
              <a:t> </a:t>
            </a:r>
            <a:r>
              <a:rPr lang="ru-RU" sz="1100" dirty="0" err="1"/>
              <a:t>Гулия</a:t>
            </a:r>
            <a:r>
              <a:rPr lang="ru-RU" sz="1100" dirty="0"/>
              <a:t> </a:t>
            </a:r>
            <a:r>
              <a:rPr lang="ru-RU" sz="1100" dirty="0" err="1"/>
              <a:t>Ильфатовна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29    </a:t>
            </a:r>
            <a:r>
              <a:rPr lang="ru-RU" sz="1100" dirty="0" err="1"/>
              <a:t>Садреева</a:t>
            </a:r>
            <a:r>
              <a:rPr lang="ru-RU" sz="1100" dirty="0"/>
              <a:t> Эльвира </a:t>
            </a:r>
            <a:r>
              <a:rPr lang="ru-RU" sz="1100" dirty="0" err="1"/>
              <a:t>Ильфатовна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30 </a:t>
            </a:r>
            <a:r>
              <a:rPr lang="ru-RU" sz="1100" dirty="0" err="1"/>
              <a:t>Токсарова</a:t>
            </a:r>
            <a:r>
              <a:rPr lang="ru-RU" sz="1100" dirty="0"/>
              <a:t> Лилия </a:t>
            </a:r>
            <a:r>
              <a:rPr lang="ru-RU" sz="1100" dirty="0" err="1"/>
              <a:t>Ильфатовна</a:t>
            </a:r>
            <a:r>
              <a:rPr lang="ru-RU" sz="1100" dirty="0"/>
              <a:t> </a:t>
            </a:r>
          </a:p>
          <a:p>
            <a:r>
              <a:rPr lang="ru-RU" sz="1100" dirty="0"/>
              <a:t>31 Грошева Алевтина Владимировна </a:t>
            </a:r>
          </a:p>
          <a:p>
            <a:r>
              <a:rPr lang="ru-RU" sz="1100" dirty="0"/>
              <a:t>32 Грошев Михаил  Сергеевич 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30163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Закладка дороги из щебня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Обкашивание</a:t>
            </a:r>
            <a:r>
              <a:rPr lang="ru-RU" dirty="0" smtClean="0"/>
              <a:t> дорог</a:t>
            </a:r>
            <a:endParaRPr lang="ru-RU" dirty="0"/>
          </a:p>
        </p:txBody>
      </p:sp>
      <p:pic>
        <p:nvPicPr>
          <p:cNvPr id="11267" name="Picture 3" descr="C:\Users\Ильсия\Desktop\SAM_3311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и документы\фотоаппарат\SAM_10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76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Очистка дорог от снега</a:t>
            </a:r>
            <a:endParaRPr lang="ru-RU" dirty="0"/>
          </a:p>
        </p:txBody>
      </p:sp>
      <p:pic>
        <p:nvPicPr>
          <p:cNvPr id="5122" name="Picture 2" descr="I:\DCIM\100PHOTO\SAM_4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DCIM\100PHOTO\SAM_45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25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Водоснабжение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Ремонт водопроводной сети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Утепление водонапорной башни к зиме</a:t>
            </a:r>
          </a:p>
          <a:p>
            <a:endParaRPr lang="ru-RU" dirty="0"/>
          </a:p>
        </p:txBody>
      </p:sp>
      <p:pic>
        <p:nvPicPr>
          <p:cNvPr id="12290" name="Picture 2" descr="D:\Мои документы\фотоаппарат\SAM_1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I:\DCIM\100PHOTO\SAM_38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37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Расходы на утверждение проектно-сметной документации: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310085"/>
              </p:ext>
            </p:extLst>
          </p:nvPr>
        </p:nvGraphicFramePr>
        <p:xfrm>
          <a:off x="539553" y="1340766"/>
          <a:ext cx="8064894" cy="51845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2269"/>
                <a:gridCol w="4644072"/>
                <a:gridCol w="2688553"/>
              </a:tblGrid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Виды работ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Стоимость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Анализ воды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тыс. 766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Гидрогеологическое заключение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 тыс.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Разработка проекта санитарной зоны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 тыс руб.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Сан. Эпидемиологическое заключение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тыс. 662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Определение плотности потока родиации земли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 тыс. 484 руб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Комплексное исследование почвы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 тыс. 150 руб.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5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163 тыс.062 руб.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4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Расходы на </a:t>
            </a:r>
            <a:r>
              <a:rPr lang="ru-RU" dirty="0" smtClean="0"/>
              <a:t>ремонт водонапорной башни: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6504"/>
          </a:xfrm>
        </p:spPr>
        <p:txBody>
          <a:bodyPr/>
          <a:lstStyle/>
          <a:p>
            <a:r>
              <a:rPr lang="ru-RU" dirty="0"/>
              <a:t>Были также приобретены для ремонта скважин и водонапорной башни  НАСОС ЭЦВ 10 на сумму 20 </a:t>
            </a:r>
            <a:r>
              <a:rPr lang="ru-RU" dirty="0" err="1"/>
              <a:t>тыс</a:t>
            </a:r>
            <a:r>
              <a:rPr lang="ru-RU" dirty="0"/>
              <a:t> 865 </a:t>
            </a:r>
            <a:r>
              <a:rPr lang="ru-RU" dirty="0" err="1"/>
              <a:t>руб</a:t>
            </a:r>
            <a:r>
              <a:rPr lang="ru-RU" dirty="0"/>
              <a:t> и счетчики воды    на сумму 10 </a:t>
            </a:r>
            <a:r>
              <a:rPr lang="ru-RU" dirty="0" err="1"/>
              <a:t>тыс</a:t>
            </a:r>
            <a:r>
              <a:rPr lang="ru-RU" dirty="0"/>
              <a:t> 640 </a:t>
            </a:r>
            <a:r>
              <a:rPr lang="ru-RU" dirty="0" err="1"/>
              <a:t>руб</a:t>
            </a:r>
            <a:r>
              <a:rPr lang="ru-RU" dirty="0"/>
              <a:t>  и полиэтиленовые трубы   на сумму 6 </a:t>
            </a:r>
            <a:r>
              <a:rPr lang="ru-RU" dirty="0" err="1"/>
              <a:t>тыс</a:t>
            </a:r>
            <a:r>
              <a:rPr lang="ru-RU" dirty="0"/>
              <a:t> 80 </a:t>
            </a:r>
            <a:r>
              <a:rPr lang="ru-RU" dirty="0" err="1"/>
              <a:t>ру</a:t>
            </a:r>
            <a:r>
              <a:rPr lang="ru-RU" dirty="0"/>
              <a:t>., оплата за работу 5 </a:t>
            </a:r>
            <a:r>
              <a:rPr lang="ru-RU" dirty="0" err="1"/>
              <a:t>тыс.руб</a:t>
            </a:r>
            <a:r>
              <a:rPr lang="ru-RU" dirty="0"/>
              <a:t>.  ИТОГО на сумму 42 </a:t>
            </a:r>
            <a:r>
              <a:rPr lang="ru-RU" dirty="0" err="1"/>
              <a:t>тыс</a:t>
            </a:r>
            <a:r>
              <a:rPr lang="ru-RU" dirty="0"/>
              <a:t> 585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56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714359"/>
          <a:ext cx="822960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1505890"/>
                <a:gridCol w="1645920"/>
                <a:gridCol w="1645920"/>
                <a:gridCol w="1645920"/>
              </a:tblGrid>
              <a:tr h="4980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Нижняя </a:t>
                      </a:r>
                      <a:r>
                        <a:rPr lang="ru-RU" sz="1400" dirty="0" err="1" smtClean="0"/>
                        <a:t>Куланга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Беляево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Ст.Куланга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Пенсионеры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124</a:t>
                      </a:r>
                      <a:endParaRPr lang="ru-RU" sz="1000" dirty="0"/>
                    </a:p>
                  </a:txBody>
                  <a:tcPr/>
                </a:tc>
              </a:tr>
              <a:tr h="38086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Трудоспособное население, всего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222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360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Из них работающие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 сельском хозяйстве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24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 других организациях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82</a:t>
                      </a:r>
                      <a:endParaRPr lang="ru-RU" sz="1000" dirty="0"/>
                    </a:p>
                  </a:txBody>
                  <a:tcPr/>
                </a:tc>
              </a:tr>
              <a:tr h="38086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 бюджетных организациях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26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ИП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Наемные работники ИП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КФХ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</a:tr>
              <a:tr h="38086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Работающие за пределами района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87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136</a:t>
                      </a:r>
                      <a:endParaRPr lang="ru-RU" sz="1000" dirty="0"/>
                    </a:p>
                  </a:txBody>
                  <a:tcPr/>
                </a:tc>
              </a:tr>
              <a:tr h="38086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Заняты, но не зарегистрированы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Не работающие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7 (1 ух)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 (2 ух)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 (3 ух)</a:t>
                      </a:r>
                      <a:endParaRPr lang="ru-RU" sz="1000" dirty="0"/>
                    </a:p>
                  </a:txBody>
                  <a:tcPr/>
                </a:tc>
              </a:tr>
              <a:tr h="38086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 рядах</a:t>
                      </a:r>
                      <a:r>
                        <a:rPr lang="ru-RU" sz="1000" baseline="0" dirty="0" smtClean="0"/>
                        <a:t> Российской армии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Студенты и учащиеся ПУ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29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Школьники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97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Дети дошкольники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52</a:t>
                      </a:r>
                      <a:endParaRPr lang="ru-RU" sz="1000" dirty="0"/>
                    </a:p>
                  </a:txBody>
                  <a:tcPr/>
                </a:tc>
              </a:tr>
              <a:tr h="2343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Всего населения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368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633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dirty="0" smtClean="0"/>
              <a:t>Занятость населения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Электроснабжение</a:t>
            </a: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84225" y="1871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Уличное освещение </a:t>
            </a: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Кулангинского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поселения на 01.01.2015г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1965499"/>
              </p:ext>
            </p:extLst>
          </p:nvPr>
        </p:nvGraphicFramePr>
        <p:xfrm>
          <a:off x="457200" y="2276869"/>
          <a:ext cx="8291264" cy="4263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29105"/>
                <a:gridCol w="1757290"/>
                <a:gridCol w="2521871"/>
                <a:gridCol w="2229119"/>
                <a:gridCol w="1153879"/>
              </a:tblGrid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№п/п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Ф.И.О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Адрес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лампа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Мощность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Нижняя Куланга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 счетчику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Никифоров А.В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ул. Широкая д.16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ДРЛ-125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Тихонов Н.И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ул. Широкая д.14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ДРЛ-125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Петров М.С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ул. Садовая 17 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ДРЛ-125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Абросимов А.А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ул. Садовая д.3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ДРЛ-125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остановка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ул. Садовая   9 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ДРЛ-125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  <a:tr h="44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итого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0,625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037" marR="320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9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101419"/>
              </p:ext>
            </p:extLst>
          </p:nvPr>
        </p:nvGraphicFramePr>
        <p:xfrm>
          <a:off x="457200" y="548671"/>
          <a:ext cx="8229599" cy="6048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24426"/>
                <a:gridCol w="1744221"/>
                <a:gridCol w="2503115"/>
                <a:gridCol w="2212540"/>
                <a:gridCol w="1145297"/>
              </a:tblGrid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Беляево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географическим часам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Титова Т.А  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ДРЛ- 125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Бердникова Т.И.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д.14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ДРЛ- 125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Рахимов Р.З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д.20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ДРЛ- 125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Рожкова А.Д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д.32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      итого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0,50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 счетчику № 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Анисимов Ю.И.   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д.29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Пелевин А.Г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д.46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Тарасов А.Н.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Хуторскаяд.1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Анисимова З.И.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Хуторская д.7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Яшина В.А.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д.47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Клишев А.Т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д.55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Клишев Е.А.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д.63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Добродухина С.А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д.67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Лапин Г.Л  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д.81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Шувалова Т.В  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Красная д.97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ДРЛ- 125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ВНБ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Школьная д.1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ДРЛ -125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0,125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  <a:tr h="302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1,375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57" marR="652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51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34683"/>
              </p:ext>
            </p:extLst>
          </p:nvPr>
        </p:nvGraphicFramePr>
        <p:xfrm>
          <a:off x="467542" y="476673"/>
          <a:ext cx="8280922" cy="59046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92345"/>
                <a:gridCol w="1341276"/>
                <a:gridCol w="115737"/>
                <a:gridCol w="1886227"/>
                <a:gridCol w="1701407"/>
                <a:gridCol w="880716"/>
                <a:gridCol w="880716"/>
                <a:gridCol w="882498"/>
              </a:tblGrid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пос.жд.ст.Куланга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счетчику   №1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Абдулхаева С.Д.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ул.Мирная,1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Калимуллин З.Р.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Мустафин Р.М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Козлов А.М.    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Солнечная д.9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Марков В.Ю.   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Мирная д.5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Яшина В.А.     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Гарафутдинов Ф.Ф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Солнечная д.2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Ганиев А.Ю.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д.27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Митин С.В.      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Замалутдинова Р.С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Дорожная д.3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ДРЛ- 125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ИП Шарапова Л.Р.                                    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Светлая д.22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Федоров Ю.Н.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ул.Солнечная д.3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0,125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Мечеть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Ул.Шоссейная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 счетчику №3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Сагдиев А.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Ул.Шоссейная д.24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0,60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ДРЛ- 125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Ибрагимова Н.К.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Ул.Шоссейная д.22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Валиуллин В.М.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Цветочная, д.11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Набиуллин Р.Р.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Ул.Новая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0,60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Мингазов Н.Н.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Ул.Новая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0,60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Замалутдинова Р.Г.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Ул.Молодежная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Камалутдинов Р.Н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ул.Молодежная д.11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Клуб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Шоссейная д.30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Светодиодные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0,60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итого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4,8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797" marR="3279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149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171605"/>
              </p:ext>
            </p:extLst>
          </p:nvPr>
        </p:nvGraphicFramePr>
        <p:xfrm>
          <a:off x="456584" y="620679"/>
          <a:ext cx="8230832" cy="59766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0649"/>
                <a:gridCol w="479573"/>
                <a:gridCol w="1349621"/>
                <a:gridCol w="1936829"/>
                <a:gridCol w="1711992"/>
                <a:gridCol w="886193"/>
                <a:gridCol w="1775975"/>
              </a:tblGrid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географическим часам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Хайруллин А.Г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ул.Цветочная  д.7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Фунтова Н.М.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ул.Цветочная  д.1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Федоров Ю.Н.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Молодежная д.4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Замалетдинов  Р.В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Шоссейная д.11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Хикматуллина Т.Ш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Шоссейная д.9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Медова Л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Шоссейная д.7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Булатов Р.Ш.       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Линейная д.1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Мустафина Г.Р.      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Новая д.3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Набиуллина В.В. 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Шоссейная д.3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Мусифуллина Д.В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Шоссейная д.13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ДРЛ- 125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1955" algn="ctr"/>
                        </a:tabLst>
                      </a:pPr>
                      <a:r>
                        <a:rPr lang="ru-RU" sz="1100">
                          <a:effectLst/>
                        </a:rPr>
                        <a:t>	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По счетчику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1955" algn="ct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</a:tr>
              <a:tr h="314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Габитов З.З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Ул.Вокзальная д.7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ДРЛ-125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Царьков В.Н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Ул.Вокзальная д.3         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          ДРЛ-125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  0,125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         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счетчику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географическим часам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45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49" marR="652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196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9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Электроснабжение</a:t>
            </a:r>
            <a:endParaRPr lang="ru-RU" dirty="0"/>
          </a:p>
        </p:txBody>
      </p:sp>
      <p:pic>
        <p:nvPicPr>
          <p:cNvPr id="8194" name="Picture 2" descr="I:\DCIM\100PHOTO\SAM_4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11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Электроснабжение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Замена столбов в </a:t>
            </a:r>
            <a:r>
              <a:rPr lang="ru-RU" dirty="0" err="1" smtClean="0"/>
              <a:t>д.Н.Куланга</a:t>
            </a:r>
            <a:endParaRPr lang="ru-RU" dirty="0"/>
          </a:p>
        </p:txBody>
      </p:sp>
      <p:pic>
        <p:nvPicPr>
          <p:cNvPr id="13314" name="Picture 2" descr="I:\DCIM\100PHOTO\SAM_4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DCIM\100PHOTO\SAM_4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80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Электроснабжение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Установка новых светильников</a:t>
            </a:r>
            <a:endParaRPr lang="ru-RU" dirty="0"/>
          </a:p>
        </p:txBody>
      </p:sp>
      <p:pic>
        <p:nvPicPr>
          <p:cNvPr id="14338" name="Picture 2" descr="I:\DCIM\100PHOTO\SAM_46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:\DCIM\100PHOTO\SAM_46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03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Газоснабжение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Газовое оборудование</a:t>
            </a:r>
            <a:endParaRPr lang="ru-RU" dirty="0"/>
          </a:p>
        </p:txBody>
      </p:sp>
      <p:pic>
        <p:nvPicPr>
          <p:cNvPr id="15362" name="Picture 2" descr="I:\DCIM\100PHOTO\SAM_4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I:\DCIM\100PHOTO\SAM_46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16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Связь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900329"/>
              </p:ext>
            </p:extLst>
          </p:nvPr>
        </p:nvGraphicFramePr>
        <p:xfrm>
          <a:off x="1218565" y="1556791"/>
          <a:ext cx="6706870" cy="4752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1120"/>
                <a:gridCol w="1341120"/>
                <a:gridCol w="1341120"/>
                <a:gridCol w="1341755"/>
                <a:gridCol w="1341755"/>
              </a:tblGrid>
              <a:tr h="1188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ст.Куланга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д.Беляево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д.Н.Куланга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88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Телефон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88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Интернет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88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 Летай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060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Кулангинское</a:t>
            </a:r>
            <a:r>
              <a:rPr lang="ru-RU" dirty="0" smtClean="0"/>
              <a:t> почтовое отделение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Настоящее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Будущее</a:t>
            </a:r>
            <a:endParaRPr lang="ru-RU" dirty="0"/>
          </a:p>
        </p:txBody>
      </p:sp>
      <p:pic>
        <p:nvPicPr>
          <p:cNvPr id="19458" name="Picture 2" descr="D:\Мои документы\фотоаппарат\SAM_0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I:\DCIM\100PHOTO\SAM_4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1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t-RU" dirty="0" smtClean="0"/>
              <a:t>На территории нашего поселения проживают </a:t>
            </a:r>
          </a:p>
          <a:p>
            <a:r>
              <a:rPr lang="tt-RU" dirty="0" smtClean="0"/>
              <a:t>16 многодетных семей, </a:t>
            </a:r>
          </a:p>
          <a:p>
            <a:r>
              <a:rPr lang="tt-RU" dirty="0" smtClean="0"/>
              <a:t>13 из которых  семьи с 3 детьми, </a:t>
            </a:r>
          </a:p>
          <a:p>
            <a:r>
              <a:rPr lang="tt-RU" dirty="0" smtClean="0"/>
              <a:t> три семьи имеют 4 ребёнка . </a:t>
            </a:r>
          </a:p>
          <a:p>
            <a:r>
              <a:rPr lang="tt-RU" dirty="0" smtClean="0"/>
              <a:t>В пяти семьях имеются дети-инвалиды. </a:t>
            </a:r>
          </a:p>
          <a:p>
            <a:r>
              <a:rPr lang="tt-RU" dirty="0" smtClean="0"/>
              <a:t> На территории поселения проживают 10 чел. пожилого возраста, нуждающиеся в постоянной посторонней помощи, ухаживают за ними 3 социальных работника. Калимуллина Райса, Маркелова Светлана, Салимова Рабига.</a:t>
            </a:r>
            <a:endParaRPr lang="ru-RU" dirty="0" smtClean="0"/>
          </a:p>
          <a:p>
            <a:r>
              <a:rPr lang="ru-RU" dirty="0" smtClean="0"/>
              <a:t>В штате социальной защиты по нашему поселению закреплен медицинский работник Насырова </a:t>
            </a:r>
            <a:r>
              <a:rPr lang="ru-RU" dirty="0" err="1" smtClean="0"/>
              <a:t>Наиля</a:t>
            </a:r>
            <a:r>
              <a:rPr lang="ru-RU" dirty="0" smtClean="0"/>
              <a:t> </a:t>
            </a:r>
            <a:r>
              <a:rPr lang="ru-RU" dirty="0" err="1" smtClean="0"/>
              <a:t>Ильясовна</a:t>
            </a:r>
            <a:r>
              <a:rPr lang="ru-RU" dirty="0" smtClean="0"/>
              <a:t>, которая регулярно проводит обход своих подопечных.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защита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Помощь руководителей других организаций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 мечети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Очистка тальника</a:t>
            </a:r>
            <a:endParaRPr lang="ru-RU" dirty="0"/>
          </a:p>
        </p:txBody>
      </p:sp>
      <p:pic>
        <p:nvPicPr>
          <p:cNvPr id="16386" name="Picture 2" descr="I:\DCIM\100PHOTO\SAM_3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:\DCIM\100PHOTO\SAM_40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54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Спонсорская помощь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День пожилых людей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9 мая</a:t>
            </a:r>
            <a:endParaRPr lang="ru-RU" dirty="0"/>
          </a:p>
        </p:txBody>
      </p:sp>
      <p:pic>
        <p:nvPicPr>
          <p:cNvPr id="17410" name="Picture 2" descr="I:\DCIM\100PHOTO\SAM_38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Мои документы\9 мая 2013\SAM_07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14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Ансамбль «Радуга»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Мероприятие в библиотеке</a:t>
            </a:r>
            <a:endParaRPr lang="ru-RU" dirty="0"/>
          </a:p>
        </p:txBody>
      </p:sp>
      <p:pic>
        <p:nvPicPr>
          <p:cNvPr id="18434" name="Picture 2" descr="D:\Мои документы\фотоаппарат\SAM_08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Ильсия\Desktop\DSC07058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44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Новое строительство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Мои документы\фотоаппарат\SAM_00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Мои документы\фотоаппарат\SAM_01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36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Новостройки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Кулангинский</a:t>
            </a:r>
            <a:r>
              <a:rPr lang="ru-RU" dirty="0" smtClean="0"/>
              <a:t> элеватор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Мечеть</a:t>
            </a:r>
            <a:endParaRPr lang="ru-RU" dirty="0"/>
          </a:p>
        </p:txBody>
      </p:sp>
      <p:pic>
        <p:nvPicPr>
          <p:cNvPr id="20482" name="Picture 2" descr="D:\Мои документы\фотоаппарат\SAM_06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I:\DCIM\100PHOTO\SAM_40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Новостройки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Открытие спортивной площадки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Открытие ветеринарного пункта</a:t>
            </a:r>
            <a:endParaRPr lang="ru-RU" dirty="0"/>
          </a:p>
        </p:txBody>
      </p:sp>
      <p:pic>
        <p:nvPicPr>
          <p:cNvPr id="21506" name="Picture 2" descr="C:\Users\Ильсия\Desktop\SAM_35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Ильсия\Desktop\SAM_3276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16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884340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052736"/>
            <a:ext cx="2232248" cy="254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63950"/>
              </p:ext>
            </p:extLst>
          </p:nvPr>
        </p:nvGraphicFramePr>
        <p:xfrm>
          <a:off x="467544" y="1412776"/>
          <a:ext cx="8208911" cy="4553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914"/>
                <a:gridCol w="1758559"/>
                <a:gridCol w="2034090"/>
                <a:gridCol w="2311348"/>
              </a:tblGrid>
              <a:tr h="3850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Наименование доходов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План на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Факт на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% исполнения за отчетный период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1925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Налог физ. лиц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386,0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398,0 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103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577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Налог на имущество физ. лиц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62,0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70,5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114,0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3850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Земельный налог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205,3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401,2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195,0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1925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Аренда земли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175,0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32,2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18,0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3850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Единый сельхоз. налог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5,0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4,5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90,0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2179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Продажа земли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250,0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7700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Прочие доходы от платных услуг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Гос.пошлина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Штрафы        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72,8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3,0 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138,2 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4,7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190,0 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243,0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235,0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577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Всего собственных доходов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911,1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1059,1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116,2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577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Безвозмездные поступления</a:t>
                      </a:r>
                      <a:r>
                        <a:rPr lang="ru-RU" sz="1100">
                          <a:effectLst/>
                        </a:rPr>
                        <a:t> (дотации)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400,0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400,0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  <a:tr h="2909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 dirty="0">
                          <a:effectLst/>
                        </a:rPr>
                        <a:t>Итого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1311,1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1459,1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 dirty="0">
                          <a:effectLst/>
                        </a:rPr>
                        <a:t>111,3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05" marR="53805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Доходная часть бюджета за 2014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05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852653"/>
              </p:ext>
            </p:extLst>
          </p:nvPr>
        </p:nvGraphicFramePr>
        <p:xfrm>
          <a:off x="467544" y="1673224"/>
          <a:ext cx="8208912" cy="4852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800" dirty="0">
                          <a:effectLst/>
                        </a:rPr>
                        <a:t>Расходы 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800">
                          <a:effectLst/>
                        </a:rPr>
                        <a:t>План на 2014 год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800">
                          <a:effectLst/>
                        </a:rPr>
                        <a:t>Факт на 2014 год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800">
                          <a:effectLst/>
                        </a:rPr>
                        <a:t>  Исполнено в 2014 году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158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Совет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614,1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614,1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800">
                          <a:effectLst/>
                        </a:rPr>
                        <a:t>Исполнительный комитет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454,6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454,6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428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Налог на имущество, налог на земли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8,0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Содержание ОУПП (налог на имущ.)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158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Тех. Надзор ОУПП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-Уличное освещение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 Водонапорная башня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158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Благоустройство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277,1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277,1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Повышение квалификации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Прочие расходы по благоустройству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Содержание счетной палаты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28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Централизованная бухгалтерия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157,1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157,1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158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РВК (военкомат)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428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Пособия по социальной помощи населению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316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Проект ген. плана   </a:t>
                      </a:r>
                      <a:r>
                        <a:rPr lang="ru-RU" sz="800" dirty="0" err="1">
                          <a:effectLst/>
                        </a:rPr>
                        <a:t>Кулангинского</a:t>
                      </a:r>
                      <a:r>
                        <a:rPr lang="ru-RU" sz="800" dirty="0">
                          <a:effectLst/>
                        </a:rPr>
                        <a:t>  СП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99,9  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99,9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158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Прочие расходы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215,4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215,4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  <a:tr h="316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2407,4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2407,4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100,0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414" marR="37414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Расходная часть бюджета 2014 года</a:t>
            </a:r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27275" y="1216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49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953452"/>
              </p:ext>
            </p:extLst>
          </p:nvPr>
        </p:nvGraphicFramePr>
        <p:xfrm>
          <a:off x="395536" y="1628796"/>
          <a:ext cx="8352928" cy="45365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77549"/>
                <a:gridCol w="4075379"/>
              </a:tblGrid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доходов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План на 2015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Налог на доходы физических лиц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72,0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Земельный налог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Налог на имущество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Аренда земли, имущества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Единый сельхоз. налог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7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Доходы от оказания платных услуг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Госпошлина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Доходы от использования имущества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Штрафы и денежные взыскания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3,0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2,0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 собственных доходов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348,0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Дотации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825,3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1173,3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Бюджет на 2015 год.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Доходная часть.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44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 сегодняшний день в рядах вооружённых сил России от нашего поселения служат трое ребят, два сына из семьи Титовой Ирины Валерьевны   и один сын из семьи </a:t>
            </a:r>
            <a:r>
              <a:rPr lang="ru-RU" dirty="0" err="1" smtClean="0"/>
              <a:t>Гараева</a:t>
            </a:r>
            <a:r>
              <a:rPr lang="ru-RU" dirty="0" smtClean="0"/>
              <a:t> </a:t>
            </a:r>
            <a:r>
              <a:rPr lang="ru-RU" dirty="0" err="1" smtClean="0"/>
              <a:t>Исфата</a:t>
            </a:r>
            <a:r>
              <a:rPr lang="ru-RU" dirty="0" smtClean="0"/>
              <a:t> .</a:t>
            </a:r>
          </a:p>
          <a:p>
            <a:r>
              <a:rPr lang="ru-RU" dirty="0" smtClean="0"/>
              <a:t>Спасибо вам,  дорогие родители, вы  достойно воспитали своих сыновей, солдат – защитников нашей страны. Они честно служат, с честью отдают свой долг Родине. </a:t>
            </a:r>
          </a:p>
          <a:p>
            <a:r>
              <a:rPr lang="ru-RU" dirty="0" smtClean="0"/>
              <a:t>Но в тоже время  имеются 13 чел. которые уклоняются от выполнения своего воинского долга.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Призыв в ряды вооруженных сил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523155"/>
              </p:ext>
            </p:extLst>
          </p:nvPr>
        </p:nvGraphicFramePr>
        <p:xfrm>
          <a:off x="539551" y="1658526"/>
          <a:ext cx="8208912" cy="4506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расходов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План на 2015 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Совет поселения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397,0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Исполнительный комитет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Межбюджетные трансферты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Благоустройство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222,3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  уличное освещение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128,0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19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            Прочие расходы по              благоустройству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94,3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Централизованная бухгалтерия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118,2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РВК (военкомат)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77,8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1173,3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Расходная часть бюджета на 2015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178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180042"/>
              </p:ext>
            </p:extLst>
          </p:nvPr>
        </p:nvGraphicFramePr>
        <p:xfrm>
          <a:off x="467544" y="1124745"/>
          <a:ext cx="8064896" cy="5717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7742"/>
                <a:gridCol w="1558063"/>
                <a:gridCol w="1939091"/>
              </a:tblGrid>
              <a:tr h="196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Мероприятия на 2014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Исполнитель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Исполнение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  <a:tr h="2509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1 По требованию </a:t>
                      </a:r>
                      <a:r>
                        <a:rPr lang="ru-RU" sz="1050" dirty="0" err="1">
                          <a:effectLst/>
                        </a:rPr>
                        <a:t>Роспотребнадзора</a:t>
                      </a:r>
                      <a:r>
                        <a:rPr lang="ru-RU" sz="1050" dirty="0">
                          <a:effectLst/>
                        </a:rPr>
                        <a:t>  подготовить документации по ВНБ ,(построить будку для скважины и ограждения , д. Н. </a:t>
                      </a:r>
                      <a:r>
                        <a:rPr lang="ru-RU" sz="1050" dirty="0" err="1">
                          <a:effectLst/>
                        </a:rPr>
                        <a:t>Куланга</a:t>
                      </a:r>
                      <a:r>
                        <a:rPr lang="ru-RU" sz="1050" dirty="0">
                          <a:effectLst/>
                        </a:rPr>
                        <a:t> , установить  приборы учета воды и покрасить  башни  для обоих ВНБ,  для ВНБ  д. Беляево – заменить скважинные трубы на полиэтиленовые диаметром 63 )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Исполком </a:t>
                      </a:r>
                      <a:r>
                        <a:rPr lang="ru-RU" sz="1050" dirty="0" err="1">
                          <a:effectLst/>
                        </a:rPr>
                        <a:t>Кулангинско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го</a:t>
                      </a:r>
                      <a:r>
                        <a:rPr lang="ru-RU" sz="1050" dirty="0">
                          <a:effectLst/>
                        </a:rPr>
                        <a:t> СП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1.Документация подготовлена, заключение получено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2.В  </a:t>
                      </a:r>
                      <a:r>
                        <a:rPr lang="ru-RU" sz="1050" dirty="0" err="1">
                          <a:effectLst/>
                        </a:rPr>
                        <a:t>д.Беляево</a:t>
                      </a:r>
                      <a:r>
                        <a:rPr lang="ru-RU" sz="1050" dirty="0">
                          <a:effectLst/>
                        </a:rPr>
                        <a:t> заменены трубы и установлен счетчик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3.Работы в д. </a:t>
                      </a:r>
                      <a:r>
                        <a:rPr lang="ru-RU" sz="1050" dirty="0" err="1">
                          <a:effectLst/>
                        </a:rPr>
                        <a:t>Н.Куланга</a:t>
                      </a:r>
                      <a:r>
                        <a:rPr lang="ru-RU" sz="1050" dirty="0">
                          <a:effectLst/>
                        </a:rPr>
                        <a:t> не выполнены, из-за проблем оформления земельного участка. Решение суда вышло, оформление документов находятся в стадии завершения. Работы будут продолжены в 2015 году.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  <a:tr h="1641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   Продолжить работу по уличному освещению 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д. Беляево – протянуть пятый провод 180 м и установить   счета учета таймера времени,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д. </a:t>
                      </a:r>
                      <a:r>
                        <a:rPr lang="ru-RU" sz="1050" dirty="0" err="1">
                          <a:effectLst/>
                        </a:rPr>
                        <a:t>Н.Куланга</a:t>
                      </a:r>
                      <a:r>
                        <a:rPr lang="ru-RU" sz="1050" dirty="0">
                          <a:effectLst/>
                        </a:rPr>
                        <a:t> -  протянуть  пятый провод  600 м , установить   счета учета таймера времени,  ст. </a:t>
                      </a:r>
                      <a:r>
                        <a:rPr lang="ru-RU" sz="1050" dirty="0" err="1">
                          <a:effectLst/>
                        </a:rPr>
                        <a:t>Куланга</a:t>
                      </a:r>
                      <a:r>
                        <a:rPr lang="ru-RU" sz="1050" dirty="0">
                          <a:effectLst/>
                        </a:rPr>
                        <a:t> – завершить  замену  ВЛ-10квт. До </a:t>
                      </a:r>
                      <a:r>
                        <a:rPr lang="ru-RU" sz="1050" dirty="0" err="1">
                          <a:effectLst/>
                        </a:rPr>
                        <a:t>Кулангинского</a:t>
                      </a:r>
                      <a:r>
                        <a:rPr lang="ru-RU" sz="1050" dirty="0">
                          <a:effectLst/>
                        </a:rPr>
                        <a:t> ХПП  , установить новый  КТП  вместо  КТП –19 для  ул. Новая, Молодежная, Цветочная , Шоссейная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1.Работы по уличному освещению в </a:t>
                      </a:r>
                      <a:r>
                        <a:rPr lang="ru-RU" sz="1050" dirty="0" err="1">
                          <a:effectLst/>
                        </a:rPr>
                        <a:t>д.Беляево</a:t>
                      </a:r>
                      <a:r>
                        <a:rPr lang="ru-RU" sz="1050" dirty="0">
                          <a:effectLst/>
                        </a:rPr>
                        <a:t> включены в план 2015 года, по программе РТ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2.Работы в </a:t>
                      </a:r>
                      <a:r>
                        <a:rPr lang="ru-RU" sz="1050" dirty="0" err="1">
                          <a:effectLst/>
                        </a:rPr>
                        <a:t>д.Н.Куланга</a:t>
                      </a:r>
                      <a:r>
                        <a:rPr lang="ru-RU" sz="1050" dirty="0">
                          <a:effectLst/>
                        </a:rPr>
                        <a:t> полностью завершены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3. Работы в на </a:t>
                      </a:r>
                      <a:r>
                        <a:rPr lang="ru-RU" sz="1050" dirty="0" err="1">
                          <a:effectLst/>
                        </a:rPr>
                        <a:t>ст.Куланга</a:t>
                      </a:r>
                      <a:r>
                        <a:rPr lang="ru-RU" sz="1050" dirty="0">
                          <a:effectLst/>
                        </a:rPr>
                        <a:t> полностью завершены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  <a:tr h="35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   Завершить оформление и сдачу документации мусульманского кладбища  для дальнейшего использования.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  <a:tr h="35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 Благоустроить территорию для временного хранения ТБО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  <a:tr h="35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  Восстановление  уличного освещения   на сумму 215000 рублей  по программе РТ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Район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17" marR="25817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Выполнение планов за 2014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451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1115"/>
              </p:ext>
            </p:extLst>
          </p:nvPr>
        </p:nvGraphicFramePr>
        <p:xfrm>
          <a:off x="323528" y="332657"/>
          <a:ext cx="8280919" cy="5904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0092"/>
                <a:gridCol w="1599795"/>
                <a:gridCol w="1991032"/>
              </a:tblGrid>
              <a:tr h="43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 Строительство  модульного офиса  ветеринарной службы  стоимостью 2200 </a:t>
                      </a:r>
                      <a:r>
                        <a:rPr lang="ru-RU" sz="1050" dirty="0" err="1">
                          <a:effectLst/>
                        </a:rPr>
                        <a:t>тыс.рублей</a:t>
                      </a:r>
                      <a:r>
                        <a:rPr lang="ru-RU" sz="1050" dirty="0">
                          <a:effectLst/>
                        </a:rPr>
                        <a:t> (программа РТ)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район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Работа выполнена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57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 Ремонт котельных  объектов социального  назначения  - замена котлов в школе -122,2 тыс.рублей(программа РТ)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Район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Выполнение работ перенесено на 2015 год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721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   подготовка проекта  водоснабжения  ст. Куланга  для включения  в программу  «Чистая вода» 10000 ,0 тыс.руб. (программа РТ)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Район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721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 Продолжить  работу по озеленению тротуаров и дорог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 исполком Кулангинского СП 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 и в дальнейшем будет продолжена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57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   Завершение строительства   универсальной спортивной площадки  около школы  стоимостью 1725,0 тыс.рублй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район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43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  Подготовка генерального плана  поселения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стадии завершения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57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 Заменить  в водопроводной сети до ул. Мирная трубы на трубы  большего диаметра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СП,  ХПП,район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Устранено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43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 Установить дополнительный столб уличного освещения  по ул. Садовая  напротив  остановки автобуса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Работа выполнена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43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  Строительство детской площадки  в детсаде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Кайбицкий</a:t>
                      </a:r>
                      <a:r>
                        <a:rPr lang="ru-RU" sz="1050" dirty="0">
                          <a:effectLst/>
                        </a:rPr>
                        <a:t> рыбхоз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Строительство начато и будет продолжено.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  <a:tr h="101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 Решить вопрос о перемещении здания почты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район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Вопрос решен. Перемещение почтового отделения планируется в ближайшее время.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206" marR="3720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00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436813"/>
              </p:ext>
            </p:extLst>
          </p:nvPr>
        </p:nvGraphicFramePr>
        <p:xfrm>
          <a:off x="251522" y="1368123"/>
          <a:ext cx="8640959" cy="5120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9815"/>
                <a:gridCol w="733524"/>
                <a:gridCol w="1939815"/>
                <a:gridCol w="833725"/>
                <a:gridCol w="1597040"/>
                <a:gridCol w="1597040"/>
              </a:tblGrid>
              <a:tr h="230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СП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Исполнитель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Срок исполнения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Исполнение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 anchor="ctr"/>
                </a:tc>
              </a:tr>
              <a:tr h="715946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Кулангинское СП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Изучить состояние водопровода по ул. Мирная от </a:t>
                      </a:r>
                      <a:r>
                        <a:rPr lang="ru-RU" sz="900" dirty="0" err="1">
                          <a:effectLst/>
                        </a:rPr>
                        <a:t>Кулангинского</a:t>
                      </a:r>
                      <a:r>
                        <a:rPr lang="ru-RU" sz="900" dirty="0">
                          <a:effectLst/>
                        </a:rPr>
                        <a:t> ХПП и решить наиболее оптимальные пути обеспечения водоснабжением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Муглиев</a:t>
                      </a:r>
                      <a:r>
                        <a:rPr lang="ru-RU" sz="900" dirty="0">
                          <a:effectLst/>
                        </a:rPr>
                        <a:t> И.Ф. </a:t>
                      </a:r>
                      <a:r>
                        <a:rPr lang="ru-RU" sz="900" dirty="0" err="1">
                          <a:effectLst/>
                        </a:rPr>
                        <a:t>Нигматзянов</a:t>
                      </a:r>
                      <a:r>
                        <a:rPr lang="ru-RU" sz="900" dirty="0">
                          <a:effectLst/>
                        </a:rPr>
                        <a:t> Ф.Т.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 01.06.2014 г.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Устранено 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  <a:tr h="306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 Устройство щебеночного покрытия по ул. Молодежная ст. Куланга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Макаров А.Н.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 01.09.2014 г.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Работы перенесены на 2015 год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  <a:tr h="409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 Анализировать остатки дивидендов за земельные паи и провести окончательный расчет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Каюмов Р.Ш.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01.04.2014 г.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 паи 2014 г. получили мукой и зерном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  <a:tr h="1022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 Продолжить работы по благоустройству кладбищ, установке гидрантов, обратить внимание на более качественную подготовку отчетов Глав СП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Нигматзянов Ф.Т.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Правоустанавливающие документы  по кладбищам готовы. Работы будут продолжены в 2015 году.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Дополнительные гидранты будут установлены в 2015 году.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  <a:tr h="9205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 Улучшить взаимодействие с административной комиссией в плане поддержания чистоты и порядка, безнадзорного выгона скота и собак, а также брошенного транспорта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Нигматзянов Ф.Т.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Находится постоянно на контроле. Рейд 1 раз в месяц.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  <a:tr h="9205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 Обратить внимание начальника РЭС Ясавиева Н.Ш. на неудовлетворительное состояние электрических столбов по окраине д. Беляево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Ясавиев Н.Ш.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 01.06.2014 г.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Частично заменили столбы, осталось  еще в обеих концах деревни Беляево. Деревья частично спилены.  Работы по устранению неполадок будут продолжены.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87" marR="28587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Исполнение заданий установленных районом за 2014 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93837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851654"/>
              </p:ext>
            </p:extLst>
          </p:nvPr>
        </p:nvGraphicFramePr>
        <p:xfrm>
          <a:off x="251520" y="1106456"/>
          <a:ext cx="8496943" cy="524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2442"/>
                <a:gridCol w="1641528"/>
                <a:gridCol w="2042973"/>
              </a:tblGrid>
              <a:tr h="116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Мероприятия на 2015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Исполнитель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Дата исполнения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580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</a:t>
                      </a:r>
                      <a:r>
                        <a:rPr lang="tt-RU" sz="1050" dirty="0">
                          <a:effectLst/>
                        </a:rPr>
                        <a:t>  В 2015 году планируется посадка снегозащитной придорожной лесной полосы на участке дороги между пос. жд. Ст. Куланга и  д.Нижняя Куланга протяженностью 600 м. по обеим сторонам дороги.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Весна-лето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696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2. В 2015 году планируется строительство новой скважины  на ст. </a:t>
                      </a:r>
                      <a:r>
                        <a:rPr lang="ru-RU" sz="1050" dirty="0" err="1">
                          <a:effectLst/>
                        </a:rPr>
                        <a:t>Куланга</a:t>
                      </a:r>
                      <a:r>
                        <a:rPr lang="ru-RU" sz="1050" dirty="0">
                          <a:effectLst/>
                        </a:rPr>
                        <a:t>. Также планируется строительство новой трассы водопровода на улицах нового  поселка и в многодетном квартале протяженностью 2 км. На эти цели планируется 5 млн. 400 тыс. руб.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Район совместно с </a:t>
                      </a:r>
                      <a:r>
                        <a:rPr lang="ru-RU" sz="1050" dirty="0" smtClean="0">
                          <a:effectLst/>
                        </a:rPr>
                        <a:t>исполкомом </a:t>
                      </a:r>
                      <a:r>
                        <a:rPr lang="ru-RU" sz="1050" dirty="0" err="1" smtClean="0">
                          <a:effectLst/>
                        </a:rPr>
                        <a:t>Кулангинского</a:t>
                      </a:r>
                      <a:r>
                        <a:rPr lang="ru-RU" sz="1050" dirty="0" smtClean="0">
                          <a:effectLst/>
                        </a:rPr>
                        <a:t> </a:t>
                      </a:r>
                      <a:r>
                        <a:rPr lang="ru-RU" sz="1050" dirty="0">
                          <a:effectLst/>
                        </a:rPr>
                        <a:t>СП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Сентябрь 2015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696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3. В 2015 году в д.НижняяКуланга планируется провести благоустройство территории водонапорной башни, ремонт ограждения и покраска водонапорной башни, ремонт будки для башни.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Исполком 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effectLst/>
                        </a:rPr>
                        <a:t>Кулангинского</a:t>
                      </a:r>
                      <a:r>
                        <a:rPr lang="ru-RU" sz="1050" dirty="0" smtClean="0">
                          <a:effectLst/>
                        </a:rPr>
                        <a:t> </a:t>
                      </a:r>
                      <a:r>
                        <a:rPr lang="ru-RU" sz="1050" dirty="0">
                          <a:effectLst/>
                        </a:rPr>
                        <a:t>СП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928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4.</a:t>
                      </a:r>
                      <a:r>
                        <a:rPr lang="tt-RU" sz="1050">
                          <a:effectLst/>
                        </a:rPr>
                        <a:t> . В план по программе на 2015 год включены  замена светильников д. Беляево и д. Нижняя Куланга.  А работы по КТП-19, замена столбов и линии Вл-04 должны начаться уже в феврале 2015 года. Проектные документы готовы. И остается подключить уличное освещение на щит-учет.</a:t>
                      </a:r>
                      <a:endParaRPr lang="ru-RU" sz="105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Исполком 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effectLst/>
                        </a:rPr>
                        <a:t>Кулангинского</a:t>
                      </a:r>
                      <a:r>
                        <a:rPr lang="ru-RU" sz="1050" dirty="0" smtClean="0">
                          <a:effectLst/>
                        </a:rPr>
                        <a:t> </a:t>
                      </a:r>
                      <a:r>
                        <a:rPr lang="ru-RU" sz="1050" dirty="0">
                          <a:effectLst/>
                        </a:rPr>
                        <a:t>СП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34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5.Завершение строительства и ввод в эксплуатацию мечети.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Исполком </a:t>
                      </a:r>
                      <a:r>
                        <a:rPr lang="ru-RU" sz="1050" dirty="0" err="1">
                          <a:effectLst/>
                        </a:rPr>
                        <a:t>Кулангинско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го</a:t>
                      </a:r>
                      <a:r>
                        <a:rPr lang="ru-RU" sz="1050" dirty="0">
                          <a:effectLst/>
                        </a:rPr>
                        <a:t> СП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232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6.Устройство щебеночного покрытия по ул. Молодежная ст.Куланга.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район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34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7.Установка дополнительных гидрантов.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34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8. Планы референдума.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Исполком Кулангинско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го СП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232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9.Завершение строительства детской площадки.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Кайбицкий рыбхоз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течении года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Планы на 2015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904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87624" y="836712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ВСЕМ  ОГРОМНОЕ СПАСИБО!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41369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Проводы в ряды Вооруженных сил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Призывники района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Титова Ирина провожает сыновей на службу</a:t>
            </a:r>
            <a:endParaRPr lang="ru-RU" dirty="0"/>
          </a:p>
        </p:txBody>
      </p:sp>
      <p:pic>
        <p:nvPicPr>
          <p:cNvPr id="1027" name="Picture 3" descr="H:\DCIM\100PHOTO\SAM_4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8" name="Picture 4" descr="H:\DCIM\100PHOTO\SAM_40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019374"/>
          </a:xfrm>
        </p:spPr>
        <p:txBody>
          <a:bodyPr>
            <a:normAutofit fontScale="62500" lnSpcReduction="20000"/>
          </a:bodyPr>
          <a:lstStyle/>
          <a:p>
            <a:r>
              <a:rPr lang="tt-RU" dirty="0" smtClean="0"/>
              <a:t>В сельском поселении порядок рассмотрения обращений и приёма граждан осуществляется в соответствии с Федеральным законом от 2 мая 2006 года № 59-ФЗ “О порядке рассмотрения обращений граждан Российской Федерации”, Уставом сельского поселения, Положением об Исполнительном комитете сельского поселения и другими нормативными актами.</a:t>
            </a:r>
            <a:endParaRPr lang="ru-RU" dirty="0" smtClean="0"/>
          </a:p>
          <a:p>
            <a:r>
              <a:rPr lang="tt-RU" dirty="0" smtClean="0"/>
              <a:t>	Приём граждан проводится Руководителем Исполнительного комитета еженедельно по вторникам с 8 до 12 часов. </a:t>
            </a:r>
            <a:endParaRPr lang="ru-RU" dirty="0" smtClean="0"/>
          </a:p>
          <a:p>
            <a:r>
              <a:rPr lang="tt-RU" dirty="0" smtClean="0"/>
              <a:t>	За 2014 год в адрес Руководителя Исполнительного комитета поступило 27 письменных обращений граждан.  Через интернет-приёмную портала муниципальных образований Республики Татарстан  поступило 2 обращения. Ответы направлены адресатам с помощью почтовой и электронной связи.</a:t>
            </a:r>
            <a:endParaRPr lang="ru-RU" dirty="0" smtClean="0"/>
          </a:p>
          <a:p>
            <a:r>
              <a:rPr lang="tt-RU" dirty="0" smtClean="0"/>
              <a:t>	Наиболее острыми и значимыми являются обращения по вопросам ТБО, водоснабжения, вопросы содержания и строительства дорог, вопросы по земельным участкам.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обращениями граждан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Земля и муниципальное имущество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7676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Главным </a:t>
            </a:r>
            <a:r>
              <a:rPr lang="tt-RU" dirty="0" smtClean="0"/>
              <a:t>достоянием для</a:t>
            </a:r>
            <a:r>
              <a:rPr lang="ru-RU" dirty="0" smtClean="0"/>
              <a:t> сельской местности всегда являлась земля. </a:t>
            </a:r>
          </a:p>
          <a:p>
            <a:r>
              <a:rPr lang="ru-RU" dirty="0" smtClean="0"/>
              <a:t>Общая площадь нашего поселения</a:t>
            </a:r>
            <a:r>
              <a:rPr lang="tt-RU" dirty="0" smtClean="0"/>
              <a:t> составляет -  1502 </a:t>
            </a:r>
            <a:r>
              <a:rPr lang="ru-RU" dirty="0" smtClean="0"/>
              <a:t>га,   земли населенных пунктов - 168га,  сельхоз. земли – 1327 га, земли промышленности - 7 ,</a:t>
            </a:r>
          </a:p>
          <a:p>
            <a:r>
              <a:rPr lang="ru-RU" dirty="0" smtClean="0"/>
              <a:t>Т.е в количественном выражении 516 земельных участков и 370 объектов недвижимости (жилые и нежилые).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2"/>
          </p:nvPr>
        </p:nvGraphicFramePr>
        <p:xfrm>
          <a:off x="3929058" y="1600200"/>
          <a:ext cx="475774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</TotalTime>
  <Words>3521</Words>
  <Application>Microsoft Office PowerPoint</Application>
  <PresentationFormat>Экран (4:3)</PresentationFormat>
  <Paragraphs>1304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1_Тема Office</vt:lpstr>
      <vt:lpstr>Открытая</vt:lpstr>
      <vt:lpstr> КУЛАНГИНСКОЕ                          СЕЛЬСКОЕ ПОСЕЛЕНИЕ </vt:lpstr>
      <vt:lpstr>Численность и состав населения </vt:lpstr>
      <vt:lpstr>Демографическая ситуация </vt:lpstr>
      <vt:lpstr>Занятость населения</vt:lpstr>
      <vt:lpstr>Социальная защита</vt:lpstr>
      <vt:lpstr>Призыв в ряды вооруженных сил</vt:lpstr>
      <vt:lpstr>Проводы в ряды Вооруженных сил</vt:lpstr>
      <vt:lpstr>Работа с обращениями граждан</vt:lpstr>
      <vt:lpstr>Земля и муниципальное имущество</vt:lpstr>
      <vt:lpstr>Имущество</vt:lpstr>
      <vt:lpstr>Земля и муниципальное имущество</vt:lpstr>
      <vt:lpstr>Сельское хозяйство</vt:lpstr>
      <vt:lpstr>Презентация PowerPoint</vt:lpstr>
      <vt:lpstr>Наличие техники  на территории Кулангинского сельского поселения </vt:lpstr>
      <vt:lpstr>Магазины</vt:lpstr>
      <vt:lpstr>магазины</vt:lpstr>
      <vt:lpstr>ИП Нурмухамедова Т.Г.</vt:lpstr>
      <vt:lpstr>Наше участие на ярмарках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Средства на Русское кладбище</vt:lpstr>
      <vt:lpstr>Средства на Мусульманское кладбище</vt:lpstr>
      <vt:lpstr>Выборы в Государственный совет</vt:lpstr>
      <vt:lpstr>Референдум состоялся!</vt:lpstr>
      <vt:lpstr>Вопросы референдума</vt:lpstr>
      <vt:lpstr>Вопросы референдума</vt:lpstr>
      <vt:lpstr>Вопросы референдума </vt:lpstr>
      <vt:lpstr>Вопросы референдума</vt:lpstr>
      <vt:lpstr>Списки жителей не оплатившие налог самообложения</vt:lpstr>
      <vt:lpstr>Дороги</vt:lpstr>
      <vt:lpstr>Очистка дорог от снега</vt:lpstr>
      <vt:lpstr>Водоснабжение</vt:lpstr>
      <vt:lpstr>Расходы на утверждение проектно-сметной документации: </vt:lpstr>
      <vt:lpstr>Расходы на ремонт водонапорной башни: </vt:lpstr>
      <vt:lpstr>Электроснабжение</vt:lpstr>
      <vt:lpstr>Презентация PowerPoint</vt:lpstr>
      <vt:lpstr>Презентация PowerPoint</vt:lpstr>
      <vt:lpstr>Презентация PowerPoint</vt:lpstr>
      <vt:lpstr>Электроснабжение</vt:lpstr>
      <vt:lpstr>Электроснабжение</vt:lpstr>
      <vt:lpstr>Электроснабжение</vt:lpstr>
      <vt:lpstr>Газоснабжение</vt:lpstr>
      <vt:lpstr>Связь</vt:lpstr>
      <vt:lpstr>Кулангинское почтовое отделение </vt:lpstr>
      <vt:lpstr>Помощь руководителей других организаций</vt:lpstr>
      <vt:lpstr>Спонсорская помощь </vt:lpstr>
      <vt:lpstr>Культура</vt:lpstr>
      <vt:lpstr>Новое строительство</vt:lpstr>
      <vt:lpstr>Новостройки</vt:lpstr>
      <vt:lpstr>Новостройки</vt:lpstr>
      <vt:lpstr>Презентация PowerPoint</vt:lpstr>
      <vt:lpstr>Доходная часть бюджета за 2014 год</vt:lpstr>
      <vt:lpstr>Расходная часть бюджета 2014 года</vt:lpstr>
      <vt:lpstr>Бюджет на 2015 год.  Доходная часть.</vt:lpstr>
      <vt:lpstr>Расходная часть бюджета на 2015 год.</vt:lpstr>
      <vt:lpstr>Выполнение планов за 2014 год</vt:lpstr>
      <vt:lpstr>Презентация PowerPoint</vt:lpstr>
      <vt:lpstr>Исполнение заданий установленных районом за 2014 г.</vt:lpstr>
      <vt:lpstr>Планы на 2015 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CENTR</dc:creator>
  <cp:lastModifiedBy>Ильсия</cp:lastModifiedBy>
  <cp:revision>356</cp:revision>
  <dcterms:created xsi:type="dcterms:W3CDTF">2013-01-11T07:02:26Z</dcterms:created>
  <dcterms:modified xsi:type="dcterms:W3CDTF">2015-01-22T09:41:29Z</dcterms:modified>
</cp:coreProperties>
</file>